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2" r:id="rId2"/>
    <p:sldId id="265" r:id="rId3"/>
    <p:sldId id="264" r:id="rId4"/>
    <p:sldId id="266" r:id="rId5"/>
    <p:sldId id="268" r:id="rId6"/>
    <p:sldId id="270" r:id="rId7"/>
    <p:sldId id="271" r:id="rId8"/>
    <p:sldId id="275" r:id="rId9"/>
    <p:sldId id="273" r:id="rId10"/>
    <p:sldId id="276" r:id="rId11"/>
    <p:sldId id="277" r:id="rId12"/>
    <p:sldId id="278" r:id="rId13"/>
    <p:sldId id="279" r:id="rId14"/>
    <p:sldId id="284" r:id="rId15"/>
    <p:sldId id="288" r:id="rId16"/>
    <p:sldId id="274" r:id="rId17"/>
    <p:sldId id="267" r:id="rId18"/>
    <p:sldId id="290" r:id="rId19"/>
    <p:sldId id="283" r:id="rId20"/>
    <p:sldId id="282" r:id="rId21"/>
    <p:sldId id="285" r:id="rId22"/>
    <p:sldId id="286" r:id="rId23"/>
    <p:sldId id="287" r:id="rId24"/>
    <p:sldId id="289" r:id="rId25"/>
    <p:sldId id="263" r:id="rId26"/>
    <p:sldId id="269" r:id="rId27"/>
    <p:sldId id="280" r:id="rId28"/>
    <p:sldId id="28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1" autoAdjust="0"/>
    <p:restoredTop sz="86385" autoAdjust="0"/>
  </p:normalViewPr>
  <p:slideViewPr>
    <p:cSldViewPr snapToGrid="0">
      <p:cViewPr varScale="1">
        <p:scale>
          <a:sx n="63" d="100"/>
          <a:sy n="63" d="100"/>
        </p:scale>
        <p:origin x="132" y="378"/>
      </p:cViewPr>
      <p:guideLst/>
    </p:cSldViewPr>
  </p:slideViewPr>
  <p:outlineViewPr>
    <p:cViewPr>
      <p:scale>
        <a:sx n="33" d="100"/>
        <a:sy n="33" d="100"/>
      </p:scale>
      <p:origin x="0" y="-37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8BCA9-B7C6-4550-9A37-FA6F3D826C22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F1FB-8C1D-4D9C-B5E3-60B26AAF7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07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0F1FB-8C1D-4D9C-B5E3-60B26AAF7C26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52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0F1FB-8C1D-4D9C-B5E3-60B26AAF7C26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85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0F1FB-8C1D-4D9C-B5E3-60B26AAF7C26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44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0F1FB-8C1D-4D9C-B5E3-60B26AAF7C26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37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0F1FB-8C1D-4D9C-B5E3-60B26AAF7C26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01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5BE46-7896-45BB-813E-8F9915F22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32401-CF78-4ABD-80C6-38C747361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93720-2B8B-4B9D-A99B-CECD823B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87C52-7AAB-4B8F-83A2-106A2290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C85D8-CC25-4056-BE99-78108750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53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EDA9-ED50-48DD-ACB8-594C9C0A8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E4EFE-E55B-4A86-850D-37C32FE31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3AD2E-E770-42BE-B201-4536268D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95EBA-2858-4963-AD86-5A6E0A02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885A1-1A39-47C6-9FA3-078091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24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FD91C3-3B2B-4E47-B9E7-0B5165D4A7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D92F0-2A05-4ABB-BDE6-33A0D0DE7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B8F23-A9DD-4E54-8A86-C2990DB9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CDEBF-B33E-46B0-9353-A842ED66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C0AC0-26D0-4E99-8485-67148EE6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41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1DEF2-BCA7-4A9A-8461-4C9079DA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B3BCE-DBEA-46B3-8E2D-140D81840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5E31E-5D48-474F-9B81-0DD1BD362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DC67F-A252-41CB-8C40-AB6AA1E5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E40D7-2D7B-4734-A856-EA015EC0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930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16710-4DD0-4DD8-BB86-4E2C8662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8C94F-710A-4305-944E-887ED41E4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2ADF9-B5F3-4ECC-BB47-A658D6D9D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1DE45-0EB9-454D-B58F-F0462B53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5A730-6ACF-4DCD-B909-87357954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878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FFC2-F32F-41C0-9446-0677E286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E4692-D82E-400D-83AC-6C58F492C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B734D-8905-4628-9156-A76BC3142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39B13-8C37-4045-A373-0D76CDCA9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9F2FC-78DE-4956-9922-33EBB684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808B8-E0E5-4835-A3A6-9BC8D67A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99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EFA6D-67EA-4152-BBE9-FF15B822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FB075-B0FE-4C25-8E5C-7515AFCF6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D67A6-3A67-4DAE-88F3-B759A009B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E63ED0-E1F2-459A-BA2E-3624616AB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5BFC1-66EB-44DB-85A5-923389C94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81ABB-30B1-428B-8C6B-D35A0392E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B5D5D3-18EA-4F10-87F4-71EBC1FB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D5BDE8-D628-423D-8611-4A0384DE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62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026EB-2FBA-4B9A-89AB-C54167B1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87BE47-9E15-40BC-BAF3-33816D0F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687A8D-55D6-46F2-9ECC-B4AA6345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9439D-4946-4E33-B6DD-F5FE56C4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89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6B01F8-DD31-4AAF-8E59-432BF699B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9B44B-8D07-4031-B17C-3B0999BBE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B29C7-136B-4676-9738-C52A4BB5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688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52E0-8C0C-4310-A1B7-274BA049D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37055-0426-4720-B693-CB49A4336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7CFF5-C6F8-4018-A8D9-DBDBEFA9D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51BC3-81BC-4F25-894F-878627C56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1D52C-301D-4895-A8D2-17B999D60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0EECC-9E4D-40FD-B942-A4E97959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63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9A9D-785D-457C-AD99-189B31C40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A33D4-6A98-47AA-AC92-71640FCEB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B37FB-DFA5-4022-9DCE-BEA1A78B4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678B3-BBCB-476E-8C3B-34779DEA0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E1DB9-6A1C-4006-A33F-FD94D72A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5CF7F-4DAB-4E1D-B801-F0E8EF93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46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33038-0C2B-4970-BC57-C84852472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F65D9-0D55-45B2-9EA6-DE4D619CF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350F2-7595-4631-B546-92A9E3846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CE7BB-6BA9-441A-9C66-6B8AA70FBA38}" type="datetimeFigureOut">
              <a:rPr lang="es-MX" smtClean="0"/>
              <a:t>08/06/2020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CC1A6-7EE7-442E-912C-3B6812B2A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9A1B1-9971-4B43-A888-D4A1F86BB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D5E7-2DD1-4A35-88AA-E2D9DF543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10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rvr60/1Co4.5" TargetMode="External"/><Relationship Id="rId2" Type="http://schemas.openxmlformats.org/officeDocument/2006/relationships/hyperlink" Target="https://biblia.com/books/rvr60/2Co5.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blia.com/books/rvr60/1Jn4.17" TargetMode="External"/><Relationship Id="rId4" Type="http://schemas.openxmlformats.org/officeDocument/2006/relationships/hyperlink" Target="https://biblia.com/books/rvr60/Heb9.2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rvr60/Jn3.18" TargetMode="External"/><Relationship Id="rId2" Type="http://schemas.openxmlformats.org/officeDocument/2006/relationships/hyperlink" Target="https://biblia.com/books/rvr60/Jn5.2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blia.com/books/rvr60/Ro8.33-34" TargetMode="External"/><Relationship Id="rId4" Type="http://schemas.openxmlformats.org/officeDocument/2006/relationships/hyperlink" Target="https://biblia.com/books/rvr60/Ro8.1-2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rvr60/1Ki22.19" TargetMode="External"/><Relationship Id="rId2" Type="http://schemas.openxmlformats.org/officeDocument/2006/relationships/hyperlink" Target="https://biblia.com/books/rvr60/Mt6.1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rvr60/1Th4.17" TargetMode="External"/><Relationship Id="rId7" Type="http://schemas.openxmlformats.org/officeDocument/2006/relationships/hyperlink" Target="https://biblia.com/books/rvr60/Re21.1-4" TargetMode="External"/><Relationship Id="rId2" Type="http://schemas.openxmlformats.org/officeDocument/2006/relationships/hyperlink" Target="https://biblia.com/books/rvr60/Re21.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ooks/rvr60/Jud24" TargetMode="External"/><Relationship Id="rId5" Type="http://schemas.openxmlformats.org/officeDocument/2006/relationships/hyperlink" Target="https://biblia.com/books/rvr60/Php3.20" TargetMode="External"/><Relationship Id="rId4" Type="http://schemas.openxmlformats.org/officeDocument/2006/relationships/hyperlink" Target="https://biblia.com/books/rvr60/Mt5.8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rvr60/Jn6.58" TargetMode="External"/><Relationship Id="rId2" Type="http://schemas.openxmlformats.org/officeDocument/2006/relationships/hyperlink" Target="https://biblia.com/books/rvr60/Re22.1-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blia.com/books/rvr60/Re21.23" TargetMode="External"/><Relationship Id="rId4" Type="http://schemas.openxmlformats.org/officeDocument/2006/relationships/hyperlink" Target="https://biblia.com/books/rvr60/Re2.7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rvr60/Mt25.46" TargetMode="External"/><Relationship Id="rId7" Type="http://schemas.openxmlformats.org/officeDocument/2006/relationships/hyperlink" Target="https://biblia.com/books/rvr60/Jud7" TargetMode="External"/><Relationship Id="rId2" Type="http://schemas.openxmlformats.org/officeDocument/2006/relationships/hyperlink" Target="https://biblia.com/books/rvr60/2Th1.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ooks/rvr60/2Pe3.7" TargetMode="External"/><Relationship Id="rId5" Type="http://schemas.openxmlformats.org/officeDocument/2006/relationships/hyperlink" Target="https://biblia.com/books/rvr60/Mt8.12" TargetMode="External"/><Relationship Id="rId4" Type="http://schemas.openxmlformats.org/officeDocument/2006/relationships/hyperlink" Target="https://biblia.com/books/rvr60/Re20.15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rvr60/Mt5.29-30" TargetMode="External"/><Relationship Id="rId2" Type="http://schemas.openxmlformats.org/officeDocument/2006/relationships/hyperlink" Target="https://biblia.com/books/rvr60/Lk12.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rvr60/Mt13.40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rvr60/Ac10.42" TargetMode="External"/><Relationship Id="rId2" Type="http://schemas.openxmlformats.org/officeDocument/2006/relationships/hyperlink" Target="https://biblia.com/books/rvr60/Jn5.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blia.com/books/rvr60/Re1.18" TargetMode="External"/><Relationship Id="rId4" Type="http://schemas.openxmlformats.org/officeDocument/2006/relationships/hyperlink" Target="https://biblia.com/books/rvr60/Ac17.31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rvr60/2Th1.7-8" TargetMode="External"/><Relationship Id="rId2" Type="http://schemas.openxmlformats.org/officeDocument/2006/relationships/hyperlink" Target="https://biblia.com/books/rvr60/Jn12.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ooks/rvr60/Re20.15" TargetMode="External"/><Relationship Id="rId5" Type="http://schemas.openxmlformats.org/officeDocument/2006/relationships/hyperlink" Target="https://biblia.com/books/rvr60/Jud15" TargetMode="External"/><Relationship Id="rId4" Type="http://schemas.openxmlformats.org/officeDocument/2006/relationships/hyperlink" Target="https://biblia.com/books/rvr60/2Pe3.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0AE31-3CD3-4FBA-8585-AF5956172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2656"/>
            <a:ext cx="9144000" cy="1155869"/>
          </a:xfrm>
        </p:spPr>
        <p:txBody>
          <a:bodyPr/>
          <a:lstStyle/>
          <a:p>
            <a:r>
              <a:rPr lang="es-ES" dirty="0">
                <a:latin typeface="Arial Black" panose="020B0A04020102020204" pitchFamily="34" charset="0"/>
              </a:rPr>
              <a:t>Las Ultimas Cosas</a:t>
            </a:r>
            <a:endParaRPr lang="es-MX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2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6DA2D-EDAB-48F6-B106-E7E7F7888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Calibri" panose="020F0502020204030204" pitchFamily="34" charset="0"/>
              </a:rPr>
              <a:t>Los creyentes en Cristo Jesús Resucitarán Para Vida Eterna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FFBD4-58FD-4B7E-A8B1-2F1B58731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23673" y="1932629"/>
            <a:ext cx="12216319" cy="4351338"/>
          </a:xfrm>
        </p:spPr>
        <p:txBody>
          <a:bodyPr>
            <a:normAutofit fontScale="92500" lnSpcReduction="100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Juan 6.40  </a:t>
            </a:r>
            <a:r>
              <a:rPr lang="es-ES" dirty="0">
                <a:latin typeface="Calibri" panose="020F0502020204030204" pitchFamily="34" charset="0"/>
              </a:rPr>
              <a:t>Y esta es la voluntad del que me ha enviado: Que todo aquél que ve al Hijo, y cree en él, tenga vida eterna; y yo le resucitaré en el día postrero.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Juan 11.25 </a:t>
            </a:r>
            <a:r>
              <a:rPr lang="es-ES" dirty="0">
                <a:latin typeface="Calibri" panose="020F0502020204030204" pitchFamily="34" charset="0"/>
              </a:rPr>
              <a:t>Le dijo Jesús: Yo soy la resurrección y la vida; el que cree en mí, aunque esté muerto, vivirá.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2 Corintios 4.14 </a:t>
            </a:r>
            <a:r>
              <a:rPr lang="es-ES" dirty="0">
                <a:latin typeface="Calibri" panose="020F0502020204030204" pitchFamily="34" charset="0"/>
              </a:rPr>
              <a:t>sabiendo que el que resucitó al Señor Jesús, a nosotros también nos resucitará con Jesús, y nos presentará juntamente con vosotros.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Tesalonicenses 4.16 </a:t>
            </a:r>
            <a:r>
              <a:rPr lang="es-ES" dirty="0">
                <a:latin typeface="Calibri" panose="020F0502020204030204" pitchFamily="34" charset="0"/>
              </a:rPr>
              <a:t>Porque el Señor mismo con voz de mando, con voz de arcángel, y con trompeta de Dios, descenderá del cielo; y los muertos en Cristo resucitarán primero.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138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1FB3A-5B2A-4E35-A5DB-157661F0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Calibri" panose="020F0502020204030204" pitchFamily="34" charset="0"/>
              </a:rPr>
              <a:t>Los no Creyentes Serán Condenados</a:t>
            </a:r>
            <a:r>
              <a:rPr lang="es-ES" dirty="0">
                <a:latin typeface="Calibri" panose="020F0502020204030204" pitchFamily="34" charset="0"/>
              </a:rPr>
              <a:t> </a:t>
            </a:r>
            <a:br>
              <a:rPr lang="es-ES" dirty="0">
                <a:latin typeface="Calibri" panose="020F0502020204030204" pitchFamily="34" charset="0"/>
              </a:rPr>
            </a:b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6EEAD-06C0-4074-93CB-3796052A3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0500" y="2120957"/>
            <a:ext cx="10515600" cy="2782111"/>
          </a:xfrm>
        </p:spPr>
        <p:txBody>
          <a:bodyPr>
            <a:normAutofit fontScale="925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Juan 5.29 </a:t>
            </a:r>
            <a:r>
              <a:rPr lang="es-ES" dirty="0">
                <a:latin typeface="Calibri" panose="020F0502020204030204" pitchFamily="34" charset="0"/>
              </a:rPr>
              <a:t>y los que hicieron lo bueno, saldrán a resurrección de vida; mas los que hicieron lo malo, a resurrección de condenación.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Mateo 25.46 </a:t>
            </a:r>
            <a:r>
              <a:rPr lang="es-ES" dirty="0">
                <a:latin typeface="Calibri" panose="020F0502020204030204" pitchFamily="34" charset="0"/>
              </a:rPr>
              <a:t>E irán éstos al castigo eterno, y los justos a la vida eterna.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2Tes 1:8-9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818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ACD0E-EDAA-44AF-B82B-C88C50C1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Calibri" panose="020F0502020204030204" pitchFamily="34" charset="0"/>
              </a:rPr>
              <a:t>Los Creyentes Recibirán Cuerpos Incorruptibles</a:t>
            </a:r>
            <a:r>
              <a:rPr lang="es-ES" dirty="0">
                <a:latin typeface="Calibri" panose="020F0502020204030204" pitchFamily="34" charset="0"/>
              </a:rPr>
              <a:t> 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A01F3-60A3-4703-87CA-835451D51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05775" y="1835353"/>
            <a:ext cx="12792366" cy="4351338"/>
          </a:xfrm>
        </p:spPr>
        <p:txBody>
          <a:bodyPr>
            <a:normAutofit fontScale="85000" lnSpcReduction="100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Corintios 15.42–44 </a:t>
            </a:r>
            <a:r>
              <a:rPr lang="es-ES" dirty="0">
                <a:latin typeface="Calibri" panose="020F0502020204030204" pitchFamily="34" charset="0"/>
              </a:rPr>
              <a:t>Así también es la resurrección de los muertos. Se siembra en corrupción, resucitará en incorrupción. </a:t>
            </a:r>
            <a:r>
              <a:rPr lang="es-ES" b="1" dirty="0">
                <a:latin typeface="Calibri" panose="020F0502020204030204" pitchFamily="34" charset="0"/>
              </a:rPr>
              <a:t>43</a:t>
            </a:r>
            <a:r>
              <a:rPr lang="es-ES" dirty="0">
                <a:latin typeface="Calibri" panose="020F0502020204030204" pitchFamily="34" charset="0"/>
              </a:rPr>
              <a:t> Se siembra en deshonra, resucitará en gloria; se siembra en debilidad, resucitará en poder. </a:t>
            </a:r>
            <a:r>
              <a:rPr lang="es-ES" b="1" dirty="0">
                <a:latin typeface="Calibri" panose="020F0502020204030204" pitchFamily="34" charset="0"/>
              </a:rPr>
              <a:t>44</a:t>
            </a:r>
            <a:r>
              <a:rPr lang="es-ES" dirty="0">
                <a:latin typeface="Calibri" panose="020F0502020204030204" pitchFamily="34" charset="0"/>
              </a:rPr>
              <a:t> Se siembra cuerpo animal, resucitará cuerpo espiritual. Hay cuerpo animal, y hay cuerpo espiritual.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Corintios 15.50–53 </a:t>
            </a:r>
            <a:r>
              <a:rPr lang="es-ES" dirty="0">
                <a:latin typeface="Calibri" panose="020F0502020204030204" pitchFamily="34" charset="0"/>
              </a:rPr>
              <a:t>Pero esto digo, hermanos: que la carne y la sangre no pueden heredar el reino de Dios, ni la corrupción hereda la incorrupción. </a:t>
            </a:r>
            <a:r>
              <a:rPr lang="es-ES" b="1" dirty="0">
                <a:latin typeface="Calibri" panose="020F0502020204030204" pitchFamily="34" charset="0"/>
              </a:rPr>
              <a:t>51</a:t>
            </a:r>
            <a:r>
              <a:rPr lang="es-ES" dirty="0">
                <a:latin typeface="Calibri" panose="020F0502020204030204" pitchFamily="34" charset="0"/>
              </a:rPr>
              <a:t> He aquí, os digo un misterio: No todos dormiremos; pero todos seremos transformados, </a:t>
            </a:r>
            <a:r>
              <a:rPr lang="es-ES" b="1" dirty="0">
                <a:latin typeface="Calibri" panose="020F0502020204030204" pitchFamily="34" charset="0"/>
              </a:rPr>
              <a:t>52</a:t>
            </a:r>
            <a:r>
              <a:rPr lang="es-ES" dirty="0">
                <a:latin typeface="Calibri" panose="020F0502020204030204" pitchFamily="34" charset="0"/>
              </a:rPr>
              <a:t> en un momento, en un abrir y cerrar de ojos, a la final trompeta; porque se tocará la trompeta, y los muertos serán resucitados incorruptibles, y nosotros seremos transformados. </a:t>
            </a:r>
            <a:r>
              <a:rPr lang="es-ES" b="1" dirty="0">
                <a:latin typeface="Calibri" panose="020F0502020204030204" pitchFamily="34" charset="0"/>
              </a:rPr>
              <a:t>53</a:t>
            </a:r>
            <a:r>
              <a:rPr lang="es-ES" dirty="0">
                <a:latin typeface="Calibri" panose="020F0502020204030204" pitchFamily="34" charset="0"/>
              </a:rPr>
              <a:t> Porque es necesario que esto corruptible se vista de incorrupción, y esto mortal se vista de inmortalidad.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568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16DA-430B-48C2-BEF1-BBCF717B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Calibri" panose="020F0502020204030204" pitchFamily="34" charset="0"/>
              </a:rPr>
              <a:t>El juicio final</a:t>
            </a:r>
            <a:r>
              <a:rPr lang="es-ES" dirty="0">
                <a:latin typeface="Calibri" panose="020F0502020204030204" pitchFamily="34" charset="0"/>
              </a:rPr>
              <a:t> </a:t>
            </a:r>
            <a:br>
              <a:rPr lang="es-ES" dirty="0">
                <a:latin typeface="Calibri" panose="020F0502020204030204" pitchFamily="34" charset="0"/>
              </a:rPr>
            </a:b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5A3CA-B81B-4535-A699-66CAC14FB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9054" y="1357098"/>
            <a:ext cx="12335105" cy="5500902"/>
          </a:xfrm>
        </p:spPr>
        <p:txBody>
          <a:bodyPr>
            <a:normAutofit fontScale="40000" lnSpcReduction="2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6200" b="1" dirty="0">
                <a:latin typeface="Calibri" panose="020F0502020204030204" pitchFamily="34" charset="0"/>
              </a:rPr>
              <a:t>Todos enfrentaremos el juicio después de la muerte</a:t>
            </a:r>
            <a:r>
              <a:rPr lang="es-ES" sz="6200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6200" b="1" dirty="0">
                <a:latin typeface="Calibri" panose="020F0502020204030204" pitchFamily="34" charset="0"/>
              </a:rPr>
              <a:t>Hebreos 9.27 </a:t>
            </a:r>
            <a:r>
              <a:rPr lang="es-ES" sz="6200" dirty="0">
                <a:latin typeface="Calibri" panose="020F0502020204030204" pitchFamily="34" charset="0"/>
              </a:rPr>
              <a:t>Y de la manera que está establecido para los hombres que mueran una sola vez, y después de esto el juicio,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6200" b="1" dirty="0">
                <a:latin typeface="Calibri" panose="020F0502020204030204" pitchFamily="34" charset="0"/>
              </a:rPr>
              <a:t>Romanos 14.12 </a:t>
            </a:r>
            <a:r>
              <a:rPr lang="es-ES" sz="6200" dirty="0">
                <a:latin typeface="Calibri" panose="020F0502020204030204" pitchFamily="34" charset="0"/>
              </a:rPr>
              <a:t>De manera que cada uno de nosotros dará a Dios cuenta de sí.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6200" b="1" dirty="0">
                <a:latin typeface="Calibri" panose="020F0502020204030204" pitchFamily="34" charset="0"/>
              </a:rPr>
              <a:t>1 Pedro 4.5 </a:t>
            </a:r>
            <a:r>
              <a:rPr lang="es-ES" sz="6200" dirty="0">
                <a:latin typeface="Calibri" panose="020F0502020204030204" pitchFamily="34" charset="0"/>
              </a:rPr>
              <a:t>pero ellos darán cuenta al que está preparado para juzgar a los vivos y a los muertos.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6200" b="1" dirty="0">
                <a:latin typeface="Calibri" panose="020F0502020204030204" pitchFamily="34" charset="0"/>
              </a:rPr>
              <a:t>Apocalipsis 20.11–12 </a:t>
            </a:r>
            <a:r>
              <a:rPr lang="es-ES" sz="6200" dirty="0">
                <a:latin typeface="Calibri" panose="020F0502020204030204" pitchFamily="34" charset="0"/>
              </a:rPr>
              <a:t>Y vi un gran trono blanco y al que estaba sentado en él, de delante del cual huyeron la tierra y el cielo, y ningún lugar se encontró para ellos.</a:t>
            </a:r>
            <a:r>
              <a:rPr lang="es-ES" sz="6200" b="1" dirty="0">
                <a:latin typeface="Calibri" panose="020F0502020204030204" pitchFamily="34" charset="0"/>
              </a:rPr>
              <a:t>12</a:t>
            </a:r>
            <a:r>
              <a:rPr lang="es-ES" sz="6200" dirty="0">
                <a:latin typeface="Calibri" panose="020F0502020204030204" pitchFamily="34" charset="0"/>
              </a:rPr>
              <a:t> Y vi a los muertos, grandes y pequeños, de pie ante Dios; y los libros fueron abiertos, y otro libro fue abierto, el cual es el libro de la vida; y fueron juzgados los muertos por las cosas que estaban escritas en los libros, según sus obras. 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6200" dirty="0">
                <a:latin typeface="Calibri" panose="020F0502020204030204" pitchFamily="34" charset="0"/>
              </a:rPr>
              <a:t>Ver el v. 13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0135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C777-A4C8-462C-B7BF-E9F4ECC39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161988" cy="758451"/>
          </a:xfrm>
        </p:spPr>
        <p:txBody>
          <a:bodyPr/>
          <a:lstStyle/>
          <a:p>
            <a:r>
              <a:rPr lang="es-MX" b="1" dirty="0"/>
              <a:t>El Cielo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264EE-3D16-429F-83C8-28F721FD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6977" y="1222000"/>
            <a:ext cx="12145302" cy="5429811"/>
          </a:xfrm>
        </p:spPr>
        <p:txBody>
          <a:bodyPr>
            <a:normAutofit fontScale="92500" lnSpcReduction="1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El trono de Dios está en el cielo donde es continuamente adorado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Isaías 6.1–3 </a:t>
            </a:r>
            <a:r>
              <a:rPr lang="es-ES" dirty="0">
                <a:latin typeface="Calibri" panose="020F0502020204030204" pitchFamily="34" charset="0"/>
              </a:rPr>
              <a:t>En el año que murió el rey Uzías vi yo al Señor sentado sobre un trono alto y sublime, y sus faldas llenaban el templo.</a:t>
            </a:r>
            <a:r>
              <a:rPr lang="es-ES" b="1" dirty="0">
                <a:latin typeface="Calibri" panose="020F0502020204030204" pitchFamily="34" charset="0"/>
              </a:rPr>
              <a:t>2</a:t>
            </a:r>
            <a:r>
              <a:rPr lang="es-ES" dirty="0">
                <a:latin typeface="Calibri" panose="020F0502020204030204" pitchFamily="34" charset="0"/>
              </a:rPr>
              <a:t> Por encima de él había serafines; cada uno tenía seis alas; con dos cubrían sus rostros, con dos cubrían sus pies, y con dos volaban.</a:t>
            </a:r>
            <a:r>
              <a:rPr lang="es-ES" b="1" dirty="0">
                <a:latin typeface="Calibri" panose="020F0502020204030204" pitchFamily="34" charset="0"/>
              </a:rPr>
              <a:t>3</a:t>
            </a:r>
            <a:r>
              <a:rPr lang="es-ES" dirty="0">
                <a:latin typeface="Calibri" panose="020F0502020204030204" pitchFamily="34" charset="0"/>
              </a:rPr>
              <a:t> Y el uno al otro daba voces, diciendo: Santo, santo, santo, Jehová de los ejércitos; toda la tierra está llena de su gloria.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4.9–10  </a:t>
            </a:r>
            <a:r>
              <a:rPr lang="es-ES" dirty="0">
                <a:latin typeface="Calibri" panose="020F0502020204030204" pitchFamily="34" charset="0"/>
              </a:rPr>
              <a:t>Y siempre que aquellos seres vivientes dan gloria y honra y acción de gracias al que está sentado en el trono, al que vive por los siglos de los siglos, </a:t>
            </a:r>
            <a:r>
              <a:rPr lang="es-ES" b="1" dirty="0">
                <a:latin typeface="Calibri" panose="020F0502020204030204" pitchFamily="34" charset="0"/>
              </a:rPr>
              <a:t>10</a:t>
            </a:r>
            <a:r>
              <a:rPr lang="es-ES" dirty="0">
                <a:latin typeface="Calibri" panose="020F0502020204030204" pitchFamily="34" charset="0"/>
              </a:rPr>
              <a:t> los veinticuatro ancianos se postran delante del que está sentado en el trono, y adoran al que vive por los siglos de los siglos, y echan sus coronas delante del trono, diciendo: 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465426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441F-CDE4-4599-8942-54D76C46C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412" y="299385"/>
            <a:ext cx="2849282" cy="872003"/>
          </a:xfrm>
        </p:spPr>
        <p:txBody>
          <a:bodyPr>
            <a:normAutofit/>
          </a:bodyPr>
          <a:lstStyle/>
          <a:p>
            <a:r>
              <a:rPr lang="es-ES" b="1" dirty="0">
                <a:latin typeface="Calibri" panose="020F0502020204030204" pitchFamily="34" charset="0"/>
              </a:rPr>
              <a:t>El Infierno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2FBB5-BD28-410F-93BC-06C8150A0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40765" y="1072588"/>
            <a:ext cx="12370924" cy="5486027"/>
          </a:xfrm>
        </p:spPr>
        <p:txBody>
          <a:bodyPr>
            <a:normAutofit fontScale="77500" lnSpcReduction="2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El infierno es el destino de los seres humanos que rechazaron a Dios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Mateo 25.41 </a:t>
            </a:r>
            <a:r>
              <a:rPr lang="es-ES" dirty="0">
                <a:latin typeface="Calibri" panose="020F0502020204030204" pitchFamily="34" charset="0"/>
              </a:rPr>
              <a:t>Entonces dirá también a los de la izquierda: Apartaos de mí, malditos, al fuego eterno preparado para el diablo y sus ángeles.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Mateo 13.41–42 </a:t>
            </a:r>
            <a:r>
              <a:rPr lang="es-ES" dirty="0">
                <a:latin typeface="Calibri" panose="020F0502020204030204" pitchFamily="34" charset="0"/>
              </a:rPr>
              <a:t>Enviará el Hijo del Hombre a sus ángeles, y recogerán de su reino a todos los que sirven de tropiezo, y a los que hacen iniquidad,</a:t>
            </a:r>
            <a:r>
              <a:rPr lang="es-ES" b="1" dirty="0">
                <a:latin typeface="Calibri" panose="020F0502020204030204" pitchFamily="34" charset="0"/>
              </a:rPr>
              <a:t>42</a:t>
            </a:r>
            <a:r>
              <a:rPr lang="es-ES" dirty="0">
                <a:latin typeface="Calibri" panose="020F0502020204030204" pitchFamily="34" charset="0"/>
              </a:rPr>
              <a:t> y los echarán en el horno de fuego; allí será el lloro y el crujir de dientes.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Romanos 2.8 </a:t>
            </a:r>
            <a:r>
              <a:rPr lang="es-ES" dirty="0">
                <a:latin typeface="Calibri" panose="020F0502020204030204" pitchFamily="34" charset="0"/>
              </a:rPr>
              <a:t>pero ira y enojo a los que son contenciosos y no obedecen a la verdad, sino que obedecen a la injusticia;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Hebreos 10.26–27 </a:t>
            </a:r>
            <a:r>
              <a:rPr lang="es-ES" dirty="0">
                <a:latin typeface="Calibri" panose="020F0502020204030204" pitchFamily="34" charset="0"/>
              </a:rPr>
              <a:t>Porque si pecáremos voluntariamente después de haber recibido el conocimiento de la verdad, ya no queda más sacrificio por los pecados,</a:t>
            </a:r>
            <a:r>
              <a:rPr lang="es-ES" b="1" dirty="0">
                <a:latin typeface="Calibri" panose="020F0502020204030204" pitchFamily="34" charset="0"/>
              </a:rPr>
              <a:t>27</a:t>
            </a:r>
            <a:r>
              <a:rPr lang="es-ES" dirty="0">
                <a:latin typeface="Calibri" panose="020F0502020204030204" pitchFamily="34" charset="0"/>
              </a:rPr>
              <a:t> sino una horrenda expectación de juicio, y de hervor de fuego que ha de devorar a los adversarios.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Judas 6 </a:t>
            </a:r>
            <a:r>
              <a:rPr lang="es-ES" dirty="0">
                <a:latin typeface="Calibri" panose="020F0502020204030204" pitchFamily="34" charset="0"/>
              </a:rPr>
              <a:t>Y a los ángeles que no guardaron su dignidad, sino que abandonaron su propia morada, los ha guardado bajo oscuridad, en prisiones eternas, para el juicio del gran día;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5157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6F38-E808-472C-8C21-E4C2904B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556"/>
          </a:xfrm>
        </p:spPr>
        <p:txBody>
          <a:bodyPr/>
          <a:lstStyle/>
          <a:p>
            <a:r>
              <a:rPr lang="es-ES" b="1" dirty="0">
                <a:latin typeface="Calibri" panose="020F0502020204030204" pitchFamily="34" charset="0"/>
              </a:rPr>
              <a:t>¿Que Hacer?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CE27D-EE79-488A-8840-5506C3CED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8303"/>
            <a:ext cx="10515600" cy="5194571"/>
          </a:xfrm>
        </p:spPr>
        <p:txBody>
          <a:bodyPr>
            <a:normAutofit fontScale="77500" lnSpcReduction="200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Juan 2.28  </a:t>
            </a:r>
            <a:r>
              <a:rPr lang="es-ES" dirty="0">
                <a:latin typeface="Calibri" panose="020F0502020204030204" pitchFamily="34" charset="0"/>
              </a:rPr>
              <a:t>Y ahora, hijitos, permaneced en él, para que cuando se manifieste, tengamos confianza, para que en su venida no nos alejemos de él avergonzados.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Marcos 13.35  </a:t>
            </a:r>
            <a:r>
              <a:rPr lang="es-ES" dirty="0">
                <a:latin typeface="Calibri" panose="020F0502020204030204" pitchFamily="34" charset="0"/>
              </a:rPr>
              <a:t>Velad, pues, porque no sabéis cuándo vendrá el señor de la casa; si al anochecer, o a la medianoche, o al canto del gallo, o a la mañana;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Hechos de los Apóstoles 3.19–20  </a:t>
            </a:r>
            <a:r>
              <a:rPr lang="es-ES" dirty="0">
                <a:latin typeface="Calibri" panose="020F0502020204030204" pitchFamily="34" charset="0"/>
              </a:rPr>
              <a:t>Así que, arrepentíos y convertíos, para que sean borrados vuestros pecados; para que vengan de la presencia del Señor tiempos de refrigerio, </a:t>
            </a:r>
            <a:r>
              <a:rPr lang="es-ES" b="1" dirty="0">
                <a:latin typeface="Calibri" panose="020F0502020204030204" pitchFamily="34" charset="0"/>
              </a:rPr>
              <a:t>20</a:t>
            </a:r>
            <a:r>
              <a:rPr lang="es-ES" dirty="0">
                <a:latin typeface="Calibri" panose="020F0502020204030204" pitchFamily="34" charset="0"/>
              </a:rPr>
              <a:t> y él envíe a Jesucristo, que os fue antes anunciado;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Timoteo 6.13–14  </a:t>
            </a:r>
            <a:r>
              <a:rPr lang="es-ES" dirty="0">
                <a:latin typeface="Calibri" panose="020F0502020204030204" pitchFamily="34" charset="0"/>
              </a:rPr>
              <a:t>Te mando delante de Dios, que da vida a todas las cosas, y de Jesucristo, que dio testimonio de la buena profesión delante de Poncio Pilato,</a:t>
            </a:r>
            <a:r>
              <a:rPr lang="es-ES" b="1" dirty="0">
                <a:latin typeface="Calibri" panose="020F0502020204030204" pitchFamily="34" charset="0"/>
              </a:rPr>
              <a:t>14</a:t>
            </a:r>
            <a:r>
              <a:rPr lang="es-ES" dirty="0">
                <a:latin typeface="Calibri" panose="020F0502020204030204" pitchFamily="34" charset="0"/>
              </a:rPr>
              <a:t> que guardes el mandamiento sin mácula ni reprensión, hasta la aparición de nuestro Señor Jesucristo,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2 Pedro 3.11  </a:t>
            </a:r>
            <a:r>
              <a:rPr lang="es-ES" dirty="0">
                <a:latin typeface="Calibri" panose="020F0502020204030204" pitchFamily="34" charset="0"/>
              </a:rPr>
              <a:t>Puesto que todas estas cosas han de ser deshechas, ¡cómo no debéis vosotros andar en santa y piadosa manera de vivir,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8941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2846D-D18B-4AD6-8F1D-154B7343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Calibri" panose="020F0502020204030204" pitchFamily="34" charset="0"/>
              </a:rPr>
              <a:t>“La Muerte es Ganancia”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96789-01DC-49A3-9AFD-EF2324143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37681" y="1600200"/>
            <a:ext cx="11839690" cy="5049078"/>
          </a:xfrm>
        </p:spPr>
        <p:txBody>
          <a:bodyPr>
            <a:normAutofit fontScale="85000" lnSpcReduction="200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Salmo 23.4  </a:t>
            </a:r>
            <a:r>
              <a:rPr lang="es-ES" dirty="0">
                <a:latin typeface="Calibri" panose="020F0502020204030204" pitchFamily="34" charset="0"/>
              </a:rPr>
              <a:t>Aunque ande en valle de sombra de muerte, No temeré mal alguno, porque tú estarás conmigo;.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Salmo 116.15 </a:t>
            </a:r>
            <a:r>
              <a:rPr lang="es-ES" dirty="0">
                <a:latin typeface="Calibri" panose="020F0502020204030204" pitchFamily="34" charset="0"/>
              </a:rPr>
              <a:t>Estimada es a los ojos de Jehová La muerte de sus santos.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Proverbios 14.32 </a:t>
            </a:r>
            <a:r>
              <a:rPr lang="es-ES" dirty="0">
                <a:latin typeface="Calibri" panose="020F0502020204030204" pitchFamily="34" charset="0"/>
              </a:rPr>
              <a:t>Por su maldad será lanzado el impío; Mas el justo en su muerte tiene esperanza.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Romanos 14.8 </a:t>
            </a:r>
            <a:r>
              <a:rPr lang="es-ES" dirty="0">
                <a:latin typeface="Calibri" panose="020F0502020204030204" pitchFamily="34" charset="0"/>
              </a:rPr>
              <a:t>Pues si vivimos, para el Señor vivimos; y si morimos, para el Señor morimos. Así pues, sea que vivamos, o que muramos, del Señor somos.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Filipenses 1.21 </a:t>
            </a:r>
            <a:r>
              <a:rPr lang="es-ES" dirty="0">
                <a:latin typeface="Calibri" panose="020F0502020204030204" pitchFamily="34" charset="0"/>
              </a:rPr>
              <a:t>Porque para mí el vivir es Cristo, y el morir es ganancia.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14.13 </a:t>
            </a:r>
            <a:r>
              <a:rPr lang="es-ES" dirty="0">
                <a:latin typeface="Calibri" panose="020F0502020204030204" pitchFamily="34" charset="0"/>
              </a:rPr>
              <a:t>Oí una voz que desde el cielo me decía: Escribe: Bienaventurados de aquí en adelante los muertos que mueren en el Señor. Sí, dice el Espíritu, descansarán de sus trabajos, porque sus obras con ellos siguen.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9869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3837B-73D4-4255-9793-FC76F553B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62DB67-B013-48F3-B294-4F2D0EE64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38292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5E4C-5F51-4E1A-A964-D8EFEF28B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22043-AD2E-4372-B301-23F0E2B9B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Los creyentes serán juzgados en cómo vivieron su vida cristiana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  <a:hlinkClick r:id="rId2"/>
              </a:rPr>
              <a:t>2 Co 5.10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2 Corintios 5.10 (RVR60) — 10</a:t>
            </a:r>
            <a:r>
              <a:rPr lang="es-ES" dirty="0">
                <a:latin typeface="Calibri" panose="020F0502020204030204" pitchFamily="34" charset="0"/>
              </a:rPr>
              <a:t> Porque es necesario que todos nosotros comparezcamos ante el tribunal de Cristo, para que cada uno reciba según lo que haya hecho mientras estaba en el cuerpo, sea bueno o sea malo.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</a:rPr>
              <a:t>Ver también </a:t>
            </a:r>
            <a:r>
              <a:rPr lang="es-ES" dirty="0">
                <a:latin typeface="Calibri" panose="020F0502020204030204" pitchFamily="34" charset="0"/>
                <a:hlinkClick r:id="rId3"/>
              </a:rPr>
              <a:t>1 Co 4.5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>
                <a:latin typeface="Calibri" panose="020F0502020204030204" pitchFamily="34" charset="0"/>
                <a:hlinkClick r:id="rId4"/>
              </a:rPr>
              <a:t>He 9.28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>
                <a:latin typeface="Calibri" panose="020F0502020204030204" pitchFamily="34" charset="0"/>
                <a:hlinkClick r:id="rId5"/>
              </a:rPr>
              <a:t>1 </a:t>
            </a:r>
            <a:r>
              <a:rPr lang="es-ES" dirty="0" err="1">
                <a:latin typeface="Calibri" panose="020F0502020204030204" pitchFamily="34" charset="0"/>
                <a:hlinkClick r:id="rId5"/>
              </a:rPr>
              <a:t>Jn</a:t>
            </a:r>
            <a:r>
              <a:rPr lang="es-ES" dirty="0">
                <a:latin typeface="Calibri" panose="020F0502020204030204" pitchFamily="34" charset="0"/>
                <a:hlinkClick r:id="rId5"/>
              </a:rPr>
              <a:t> 4.17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Corintios 4.5 (RVR60) — 5</a:t>
            </a:r>
            <a:r>
              <a:rPr lang="es-ES" dirty="0">
                <a:latin typeface="Calibri" panose="020F0502020204030204" pitchFamily="34" charset="0"/>
              </a:rPr>
              <a:t> Así que, no juzguéis nada antes de tiempo, hasta que venga el Señor, el cual aclarará también lo oculto de las tinieblas, y manifestará las intenciones de los corazones; y entonces cada uno recibirá su alabanza de Dios.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Hebreos 9.28 (RVR60) — 28</a:t>
            </a:r>
            <a:r>
              <a:rPr lang="es-ES" dirty="0">
                <a:latin typeface="Calibri" panose="020F0502020204030204" pitchFamily="34" charset="0"/>
              </a:rPr>
              <a:t> así también Cristo fue ofrecido una sola vez para llevar los pecados de muchos; y aparecerá por segunda vez, sin relación con el pecado, para salvar a los que le esperan.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Juan 4.17 (RVR60) — 17</a:t>
            </a:r>
            <a:r>
              <a:rPr lang="es-ES" dirty="0">
                <a:latin typeface="Calibri" panose="020F0502020204030204" pitchFamily="34" charset="0"/>
              </a:rPr>
              <a:t> En esto se ha perfeccionado el amor en nosotros, para que tengamos confianza en el día del juicio; pues como él es, así somos nosotros en este mundo. </a:t>
            </a:r>
          </a:p>
          <a:p>
            <a:pPr marL="3048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Cielo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250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0D17C-6AA1-4CBA-B66E-8D28BFBF5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7312"/>
            <a:ext cx="10515600" cy="1603375"/>
          </a:xfrm>
        </p:spPr>
        <p:txBody>
          <a:bodyPr>
            <a:normAutofit/>
          </a:bodyPr>
          <a:lstStyle/>
          <a:p>
            <a:pPr algn="ctr">
              <a:spcAft>
                <a:spcPts val="3600"/>
              </a:spcAft>
            </a:pPr>
            <a:r>
              <a:rPr lang="es-ES" sz="2400" dirty="0">
                <a:latin typeface="Arial Black" panose="020B0A04020102020204" pitchFamily="34" charset="0"/>
              </a:rPr>
              <a:t>La doctrina de las cosas </a:t>
            </a:r>
            <a:r>
              <a:rPr lang="es-ES" sz="2400">
                <a:latin typeface="Arial Black" panose="020B0A04020102020204" pitchFamily="34" charset="0"/>
              </a:rPr>
              <a:t>finales Incluye </a:t>
            </a:r>
            <a:r>
              <a:rPr lang="es-ES" sz="2400" dirty="0">
                <a:latin typeface="Arial Black" panose="020B0A04020102020204" pitchFamily="34" charset="0"/>
              </a:rPr>
              <a:t>el tema de la muerte, la segunda venida de Jesucristo, la resurrección de la muerte, el juicio final, el cielo y el infierno.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3430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DC63A-EB7D-46DE-86F8-E58E484C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3B794-9CA6-4EE0-BA47-911C2C260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Los creyentes no serán juzgados por el pecado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 err="1">
                <a:latin typeface="Calibri" panose="020F0502020204030204" pitchFamily="34" charset="0"/>
                <a:hlinkClick r:id="rId2"/>
              </a:rPr>
              <a:t>Jn</a:t>
            </a:r>
            <a:r>
              <a:rPr lang="es-ES" dirty="0">
                <a:latin typeface="Calibri" panose="020F0502020204030204" pitchFamily="34" charset="0"/>
                <a:hlinkClick r:id="rId2"/>
              </a:rPr>
              <a:t> 5.24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Juan 5.24 (RVR60) — 24</a:t>
            </a:r>
            <a:r>
              <a:rPr lang="es-ES" dirty="0">
                <a:latin typeface="Calibri" panose="020F0502020204030204" pitchFamily="34" charset="0"/>
              </a:rPr>
              <a:t> De cierto, de cierto os digo: El que oye mi palabra, y cree al que me envió, tiene vida eterna; y no vendrá a condenación, mas ha pasado de muerte a vida.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</a:rPr>
              <a:t>Ver también </a:t>
            </a:r>
            <a:r>
              <a:rPr lang="es-ES" dirty="0" err="1">
                <a:latin typeface="Calibri" panose="020F0502020204030204" pitchFamily="34" charset="0"/>
                <a:hlinkClick r:id="rId3"/>
              </a:rPr>
              <a:t>Jn</a:t>
            </a:r>
            <a:r>
              <a:rPr lang="es-ES" dirty="0">
                <a:latin typeface="Calibri" panose="020F0502020204030204" pitchFamily="34" charset="0"/>
                <a:hlinkClick r:id="rId3"/>
              </a:rPr>
              <a:t> 3.18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>
                <a:latin typeface="Calibri" panose="020F0502020204030204" pitchFamily="34" charset="0"/>
                <a:hlinkClick r:id="rId4"/>
              </a:rPr>
              <a:t>Ro 8.1–2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>
                <a:latin typeface="Calibri" panose="020F0502020204030204" pitchFamily="34" charset="0"/>
                <a:hlinkClick r:id="rId5"/>
              </a:rPr>
              <a:t>Ro 8.33–34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Juan 3.18 (RVR60) — 18</a:t>
            </a:r>
            <a:r>
              <a:rPr lang="es-ES" dirty="0">
                <a:latin typeface="Calibri" panose="020F0502020204030204" pitchFamily="34" charset="0"/>
              </a:rPr>
              <a:t> El que en él cree, no es condenado; pero el que no cree, ya ha sido condenado, porque no ha creído en el nombre del unigénito Hijo de Dios.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Romanos 8.1–2 (RVR60) — 1</a:t>
            </a:r>
            <a:r>
              <a:rPr lang="es-ES" dirty="0">
                <a:latin typeface="Calibri" panose="020F0502020204030204" pitchFamily="34" charset="0"/>
              </a:rPr>
              <a:t> Ahora, pues, ninguna condenación hay para los que están en Cristo Jesús, los que no andan conforme a la carne, sino conforme al Espíritu.</a:t>
            </a:r>
            <a:r>
              <a:rPr lang="es-ES" b="1" dirty="0">
                <a:latin typeface="Calibri" panose="020F0502020204030204" pitchFamily="34" charset="0"/>
              </a:rPr>
              <a:t>2</a:t>
            </a:r>
            <a:r>
              <a:rPr lang="es-ES" dirty="0">
                <a:latin typeface="Calibri" panose="020F0502020204030204" pitchFamily="34" charset="0"/>
              </a:rPr>
              <a:t> Porque la ley del Espíritu de vida en Cristo Jesús me ha librado de la ley del pecado y de la muerte.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Romanos 8.33–34 (RVR60) — 33</a:t>
            </a:r>
            <a:r>
              <a:rPr lang="es-ES" dirty="0">
                <a:latin typeface="Calibri" panose="020F0502020204030204" pitchFamily="34" charset="0"/>
              </a:rPr>
              <a:t> ¿Quién acusará a los escogidos de Dios? Dios es el que justifica. </a:t>
            </a:r>
            <a:r>
              <a:rPr lang="es-ES" b="1" dirty="0">
                <a:latin typeface="Calibri" panose="020F0502020204030204" pitchFamily="34" charset="0"/>
              </a:rPr>
              <a:t>34</a:t>
            </a:r>
            <a:r>
              <a:rPr lang="es-ES" dirty="0">
                <a:latin typeface="Calibri" panose="020F0502020204030204" pitchFamily="34" charset="0"/>
              </a:rPr>
              <a:t> ¿Quién es el que condenará? Cristo es el que murió; más aun, el que también resucitó, el que además está a la diestra de Dios, el que también intercede por nosotros.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7550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267EB-81BC-4454-9D5D-FF08A310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E7197-57B7-4642-97B2-60F66C1E0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La voluntad de Dios es perfectamente servida en el cielo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  <a:hlinkClick r:id="rId2"/>
              </a:rPr>
              <a:t>Mt 6.10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Mateo 6.10 (RVR60) — 10</a:t>
            </a:r>
            <a:r>
              <a:rPr lang="es-ES" dirty="0">
                <a:latin typeface="Calibri" panose="020F0502020204030204" pitchFamily="34" charset="0"/>
              </a:rPr>
              <a:t> Venga tu reino. Hágase tu voluntad, como en el cielo, así también en la tierra.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</a:rPr>
              <a:t>Ver también </a:t>
            </a:r>
            <a:r>
              <a:rPr lang="es-ES" dirty="0">
                <a:latin typeface="Calibri" panose="020F0502020204030204" pitchFamily="34" charset="0"/>
                <a:hlinkClick r:id="rId3"/>
              </a:rPr>
              <a:t>1 Re 22.19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1º Reyes 22.19 (RVR60) — 19</a:t>
            </a:r>
            <a:r>
              <a:rPr lang="es-ES" dirty="0">
                <a:latin typeface="Calibri" panose="020F0502020204030204" pitchFamily="34" charset="0"/>
              </a:rPr>
              <a:t> Entonces él dijo: Oye, pues, palabra de Jehová: Yo vi a Jehová sentado en su trono, y todo el ejército de los cielos estaba junto a él, a su derecha y a su izquierda.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1394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47FBC-8142-46D6-8034-FE8FA329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latin typeface="Calibri" panose="020F0502020204030204" pitchFamily="34" charset="0"/>
              </a:rPr>
              <a:t>En la segunda venida de Cristo Jesús, un nuevo cielo y una nueva tierra reemplazará lo viejo</a:t>
            </a:r>
            <a:r>
              <a:rPr lang="es-ES" dirty="0">
                <a:latin typeface="Calibri" panose="020F0502020204030204" pitchFamily="34" charset="0"/>
              </a:rPr>
              <a:t> 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24139-A767-4408-AB19-F17AEB615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 err="1">
                <a:latin typeface="Calibri" panose="020F0502020204030204" pitchFamily="34" charset="0"/>
                <a:hlinkClick r:id="rId2"/>
              </a:rPr>
              <a:t>Ap</a:t>
            </a:r>
            <a:r>
              <a:rPr lang="es-ES" dirty="0">
                <a:latin typeface="Calibri" panose="020F0502020204030204" pitchFamily="34" charset="0"/>
                <a:hlinkClick r:id="rId2"/>
              </a:rPr>
              <a:t> 21.1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21.1 (RVR60) — 1</a:t>
            </a:r>
            <a:r>
              <a:rPr lang="es-ES" dirty="0">
                <a:latin typeface="Calibri" panose="020F0502020204030204" pitchFamily="34" charset="0"/>
              </a:rPr>
              <a:t> Vi un cielo nuevo y una tierra nueva; porque el primer cielo y la primera tierra pasaron, y el mar ya no existía más. </a:t>
            </a:r>
          </a:p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Los redimidos disfrutarán de la vida en la presencia de Dios en el nuevo cielo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  <a:hlinkClick r:id="rId3"/>
              </a:rPr>
              <a:t>1 Tes 4.17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Tesalonicenses 4.17 (RVR60) — 17</a:t>
            </a:r>
            <a:r>
              <a:rPr lang="es-ES" dirty="0">
                <a:latin typeface="Calibri" panose="020F0502020204030204" pitchFamily="34" charset="0"/>
              </a:rPr>
              <a:t> Luego nosotros los que vivimos, los que hayamos quedado, seremos arrebatados juntamente con ellos en las nubes para recibir al Señor en el aire, y así estaremos siempre con el Señor.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</a:rPr>
              <a:t>Ver también </a:t>
            </a:r>
            <a:r>
              <a:rPr lang="es-ES" dirty="0">
                <a:latin typeface="Calibri" panose="020F0502020204030204" pitchFamily="34" charset="0"/>
                <a:hlinkClick r:id="rId4"/>
              </a:rPr>
              <a:t>Mt 5.8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 err="1">
                <a:latin typeface="Calibri" panose="020F0502020204030204" pitchFamily="34" charset="0"/>
                <a:hlinkClick r:id="rId5"/>
              </a:rPr>
              <a:t>Flp</a:t>
            </a:r>
            <a:r>
              <a:rPr lang="es-ES" dirty="0">
                <a:latin typeface="Calibri" panose="020F0502020204030204" pitchFamily="34" charset="0"/>
                <a:hlinkClick r:id="rId5"/>
              </a:rPr>
              <a:t> 3.20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 err="1">
                <a:latin typeface="Calibri" panose="020F0502020204030204" pitchFamily="34" charset="0"/>
                <a:hlinkClick r:id="rId6"/>
              </a:rPr>
              <a:t>Jud</a:t>
            </a:r>
            <a:r>
              <a:rPr lang="es-ES" dirty="0">
                <a:latin typeface="Calibri" panose="020F0502020204030204" pitchFamily="34" charset="0"/>
                <a:hlinkClick r:id="rId6"/>
              </a:rPr>
              <a:t> 24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 err="1">
                <a:latin typeface="Calibri" panose="020F0502020204030204" pitchFamily="34" charset="0"/>
                <a:hlinkClick r:id="rId7"/>
              </a:rPr>
              <a:t>Ap</a:t>
            </a:r>
            <a:r>
              <a:rPr lang="es-ES" dirty="0">
                <a:latin typeface="Calibri" panose="020F0502020204030204" pitchFamily="34" charset="0"/>
                <a:hlinkClick r:id="rId7"/>
              </a:rPr>
              <a:t> 21.1–4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Mateo 5.8 (RVR60) — 8</a:t>
            </a:r>
            <a:r>
              <a:rPr lang="es-ES" dirty="0">
                <a:latin typeface="Calibri" panose="020F0502020204030204" pitchFamily="34" charset="0"/>
              </a:rPr>
              <a:t> Bienaventurados los de limpio corazón, porque ellos verán a Dios.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Filipenses 3.20 (RVR60) — 20</a:t>
            </a:r>
            <a:r>
              <a:rPr lang="es-ES" dirty="0">
                <a:latin typeface="Calibri" panose="020F0502020204030204" pitchFamily="34" charset="0"/>
              </a:rPr>
              <a:t> Mas nuestra ciudadanía está en los cielos, de donde también esperamos al Salvador, al Señor Jesucristo;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Judas 24 (RVR60) — 24</a:t>
            </a:r>
            <a:r>
              <a:rPr lang="es-ES" dirty="0">
                <a:latin typeface="Calibri" panose="020F0502020204030204" pitchFamily="34" charset="0"/>
              </a:rPr>
              <a:t> Y a aquel que es poderoso para guardaros sin caída, y presentaros sin mancha delante de su gloria con gran alegría,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21.1–4 (RVR60) — 1</a:t>
            </a:r>
            <a:r>
              <a:rPr lang="es-ES" dirty="0">
                <a:latin typeface="Calibri" panose="020F0502020204030204" pitchFamily="34" charset="0"/>
              </a:rPr>
              <a:t> Vi un cielo nuevo y una tierra nueva; porque el primer cielo y la primera tierra pasaron, y el mar ya no existía más.</a:t>
            </a:r>
            <a:r>
              <a:rPr lang="es-ES" b="1" dirty="0">
                <a:latin typeface="Calibri" panose="020F0502020204030204" pitchFamily="34" charset="0"/>
              </a:rPr>
              <a:t>2</a:t>
            </a:r>
            <a:r>
              <a:rPr lang="es-ES" dirty="0">
                <a:latin typeface="Calibri" panose="020F0502020204030204" pitchFamily="34" charset="0"/>
              </a:rPr>
              <a:t> Y yo Juan vi la santa ciudad, la nueva Jerusalén, descender del cielo, de Dios, dispuesta como una esposa ataviada para su marido.</a:t>
            </a:r>
            <a:r>
              <a:rPr lang="es-ES" b="1" dirty="0">
                <a:latin typeface="Calibri" panose="020F0502020204030204" pitchFamily="34" charset="0"/>
              </a:rPr>
              <a:t>3</a:t>
            </a:r>
            <a:r>
              <a:rPr lang="es-ES" dirty="0">
                <a:latin typeface="Calibri" panose="020F0502020204030204" pitchFamily="34" charset="0"/>
              </a:rPr>
              <a:t> Y oí una gran voz del cielo que decía: He aquí el tabernáculo de Dios con los hombres, y él morará con ellos; y ellos serán su pueblo, y Dios mismo estará con ellos como su Dios.</a:t>
            </a:r>
            <a:r>
              <a:rPr lang="es-ES" b="1" dirty="0">
                <a:latin typeface="Calibri" panose="020F0502020204030204" pitchFamily="34" charset="0"/>
              </a:rPr>
              <a:t>4</a:t>
            </a:r>
            <a:r>
              <a:rPr lang="es-ES" dirty="0">
                <a:latin typeface="Calibri" panose="020F0502020204030204" pitchFamily="34" charset="0"/>
              </a:rPr>
              <a:t> Enjugará Dios toda lágrima de los ojos de ellos; y ya no habrá muerte, ni habrá más llanto, ni clamor, ni dolor; porque las primeras cosas pasaron.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7099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8AC57-373D-4851-B68F-7CADCF404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0D400-8F05-4655-95F3-F1CC9CF1E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Toda vida en el cielo es sustentada por Dios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 err="1">
                <a:latin typeface="Calibri" panose="020F0502020204030204" pitchFamily="34" charset="0"/>
                <a:hlinkClick r:id="rId2"/>
              </a:rPr>
              <a:t>Ap</a:t>
            </a:r>
            <a:r>
              <a:rPr lang="es-ES" dirty="0">
                <a:latin typeface="Calibri" panose="020F0502020204030204" pitchFamily="34" charset="0"/>
                <a:hlinkClick r:id="rId2"/>
              </a:rPr>
              <a:t> 22.1–2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22.1–2 (RVR60) — 1</a:t>
            </a:r>
            <a:r>
              <a:rPr lang="es-ES" dirty="0">
                <a:latin typeface="Calibri" panose="020F0502020204030204" pitchFamily="34" charset="0"/>
              </a:rPr>
              <a:t> Después me mostró un río limpio de agua de vida, resplandeciente como cristal, que salía del trono de Dios y del Cordero.</a:t>
            </a:r>
            <a:r>
              <a:rPr lang="es-ES" b="1" dirty="0">
                <a:latin typeface="Calibri" panose="020F0502020204030204" pitchFamily="34" charset="0"/>
              </a:rPr>
              <a:t>2</a:t>
            </a:r>
            <a:r>
              <a:rPr lang="es-ES" dirty="0">
                <a:latin typeface="Calibri" panose="020F0502020204030204" pitchFamily="34" charset="0"/>
              </a:rPr>
              <a:t> En medio de la calle de la ciudad, y a uno y otro lado del río, estaba el árbol de la vida, que produce doce frutos, dando cada mes su fruto; y las hojas del árbol eran para la sanidad de las naciones.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</a:rPr>
              <a:t>Ver también </a:t>
            </a:r>
            <a:r>
              <a:rPr lang="es-ES" dirty="0" err="1">
                <a:latin typeface="Calibri" panose="020F0502020204030204" pitchFamily="34" charset="0"/>
                <a:hlinkClick r:id="rId3"/>
              </a:rPr>
              <a:t>Jn</a:t>
            </a:r>
            <a:r>
              <a:rPr lang="es-ES" dirty="0">
                <a:latin typeface="Calibri" panose="020F0502020204030204" pitchFamily="34" charset="0"/>
                <a:hlinkClick r:id="rId3"/>
              </a:rPr>
              <a:t> 6.58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 err="1">
                <a:latin typeface="Calibri" panose="020F0502020204030204" pitchFamily="34" charset="0"/>
                <a:hlinkClick r:id="rId4"/>
              </a:rPr>
              <a:t>Ap</a:t>
            </a:r>
            <a:r>
              <a:rPr lang="es-ES" dirty="0">
                <a:latin typeface="Calibri" panose="020F0502020204030204" pitchFamily="34" charset="0"/>
                <a:hlinkClick r:id="rId4"/>
              </a:rPr>
              <a:t> 2.7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 err="1">
                <a:latin typeface="Calibri" panose="020F0502020204030204" pitchFamily="34" charset="0"/>
                <a:hlinkClick r:id="rId5"/>
              </a:rPr>
              <a:t>Ap</a:t>
            </a:r>
            <a:r>
              <a:rPr lang="es-ES" dirty="0">
                <a:latin typeface="Calibri" panose="020F0502020204030204" pitchFamily="34" charset="0"/>
                <a:hlinkClick r:id="rId5"/>
              </a:rPr>
              <a:t> 21.23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Juan 6.58 (RVR60) — 58</a:t>
            </a:r>
            <a:r>
              <a:rPr lang="es-ES" dirty="0">
                <a:latin typeface="Calibri" panose="020F0502020204030204" pitchFamily="34" charset="0"/>
              </a:rPr>
              <a:t> Este es el pan que descendió del cielo; no como vuestros padres comieron el maná, y murieron; el que come de este pan, vivirá eternamente.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2.7 (RVR60) — 7</a:t>
            </a:r>
            <a:r>
              <a:rPr lang="es-ES" dirty="0">
                <a:latin typeface="Calibri" panose="020F0502020204030204" pitchFamily="34" charset="0"/>
              </a:rPr>
              <a:t> El que tiene oído, oiga lo que el Espíritu dice a las iglesias. Al que venciere, le daré a comer del árbol de la vida, el cual está en medio del paraíso de Dios.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21.23 (RVR60) — 23</a:t>
            </a:r>
            <a:r>
              <a:rPr lang="es-ES" dirty="0">
                <a:latin typeface="Calibri" panose="020F0502020204030204" pitchFamily="34" charset="0"/>
              </a:rPr>
              <a:t> La ciudad no tiene necesidad de sol ni de luna que brillen en ella; porque la gloria de Dios la ilumina, y el Cordero es su lumbrera.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8544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899E-ED60-476E-A546-D6F7EC5C5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6E628-9E29-4FAB-924B-D6D569D8F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Los que estén en el infierno serán finalmente separados de Dios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  <a:hlinkClick r:id="rId2"/>
              </a:rPr>
              <a:t>2 Tes 1.9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2 Tesalonicenses 1.9 (RVR60) — 9</a:t>
            </a:r>
            <a:r>
              <a:rPr lang="es-ES" dirty="0">
                <a:latin typeface="Calibri" panose="020F0502020204030204" pitchFamily="34" charset="0"/>
              </a:rPr>
              <a:t> los cuales sufrirán pena de eterna perdición, excluidos de la presencia del Señor y de la gloria de su poder,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</a:rPr>
              <a:t>Ver también </a:t>
            </a:r>
            <a:r>
              <a:rPr lang="es-ES" dirty="0">
                <a:latin typeface="Calibri" panose="020F0502020204030204" pitchFamily="34" charset="0"/>
                <a:hlinkClick r:id="rId3"/>
              </a:rPr>
              <a:t>Mt 25.46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Mateo 25.46 (RVR60) — 46</a:t>
            </a:r>
            <a:r>
              <a:rPr lang="es-ES" dirty="0">
                <a:latin typeface="Calibri" panose="020F0502020204030204" pitchFamily="34" charset="0"/>
              </a:rPr>
              <a:t> E irán éstos al castigo eterno, y los justos a la vida eterna. </a:t>
            </a:r>
          </a:p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El infierno es un lugar de fuego, oscuridad y llanto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 err="1">
                <a:latin typeface="Calibri" panose="020F0502020204030204" pitchFamily="34" charset="0"/>
                <a:hlinkClick r:id="rId4"/>
              </a:rPr>
              <a:t>Ap</a:t>
            </a:r>
            <a:r>
              <a:rPr lang="es-ES" dirty="0">
                <a:latin typeface="Calibri" panose="020F0502020204030204" pitchFamily="34" charset="0"/>
                <a:hlinkClick r:id="rId4"/>
              </a:rPr>
              <a:t> 20.15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20.15 (RVR60) — 15</a:t>
            </a:r>
            <a:r>
              <a:rPr lang="es-ES" dirty="0">
                <a:latin typeface="Calibri" panose="020F0502020204030204" pitchFamily="34" charset="0"/>
              </a:rPr>
              <a:t> Y el que no se halló inscrito en el libro de la vida fue lanzado al lago de fuego.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</a:rPr>
              <a:t>Ver también </a:t>
            </a:r>
            <a:r>
              <a:rPr lang="es-ES" dirty="0">
                <a:latin typeface="Calibri" panose="020F0502020204030204" pitchFamily="34" charset="0"/>
                <a:hlinkClick r:id="rId5"/>
              </a:rPr>
              <a:t>Mt 8.12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>
                <a:latin typeface="Calibri" panose="020F0502020204030204" pitchFamily="34" charset="0"/>
                <a:hlinkClick r:id="rId6"/>
              </a:rPr>
              <a:t>2 P 3.7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 err="1">
                <a:latin typeface="Calibri" panose="020F0502020204030204" pitchFamily="34" charset="0"/>
                <a:hlinkClick r:id="rId7"/>
              </a:rPr>
              <a:t>Jud</a:t>
            </a:r>
            <a:r>
              <a:rPr lang="es-ES" dirty="0">
                <a:latin typeface="Calibri" panose="020F0502020204030204" pitchFamily="34" charset="0"/>
                <a:hlinkClick r:id="rId7"/>
              </a:rPr>
              <a:t> 7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Mateo 8.12 (RVR60) — 12</a:t>
            </a:r>
            <a:r>
              <a:rPr lang="es-ES" dirty="0">
                <a:latin typeface="Calibri" panose="020F0502020204030204" pitchFamily="34" charset="0"/>
              </a:rPr>
              <a:t> mas los hijos del reino serán echados a las tinieblas de afuera; allí será el lloro y el crujir de dientes.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2 Pedro 3.7 (RVR60) — 7</a:t>
            </a:r>
            <a:r>
              <a:rPr lang="es-ES" dirty="0">
                <a:latin typeface="Calibri" panose="020F0502020204030204" pitchFamily="34" charset="0"/>
              </a:rPr>
              <a:t> pero los cielos y la tierra que existen ahora, están reservados por la misma palabra, guardados para el fuego en el día del juicio y de la perdición de los hombres impíos.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8296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44171-C8C4-4E02-A7E4-80B3E6F27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B6274-3FEC-45B3-B34F-BA9436E2B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s-ES" dirty="0">
              <a:latin typeface="Calibri" panose="020F0502020204030204" pitchFamily="34" charset="0"/>
            </a:endParaRP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Judas 7 (RVR60) — 7</a:t>
            </a:r>
            <a:r>
              <a:rPr lang="es-ES" dirty="0">
                <a:latin typeface="Calibri" panose="020F0502020204030204" pitchFamily="34" charset="0"/>
              </a:rPr>
              <a:t> como Sodoma y Gomorra y las ciudades vecinas, las cuales de la misma manera que aquéllos, habiendo fornicado e ido en </a:t>
            </a:r>
            <a:r>
              <a:rPr lang="es-ES" dirty="0" err="1">
                <a:latin typeface="Calibri" panose="020F0502020204030204" pitchFamily="34" charset="0"/>
              </a:rPr>
              <a:t>pos</a:t>
            </a:r>
            <a:r>
              <a:rPr lang="es-ES" dirty="0">
                <a:latin typeface="Calibri" panose="020F0502020204030204" pitchFamily="34" charset="0"/>
              </a:rPr>
              <a:t> de vicios contra naturaleza, fueron puestas por ejemplo, sufriendo el castigo del fuego eterno. </a:t>
            </a:r>
          </a:p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El mismo Jesucristo frecuentemente advirtió acerca del peligro del infierno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 err="1">
                <a:latin typeface="Calibri" panose="020F0502020204030204" pitchFamily="34" charset="0"/>
                <a:hlinkClick r:id="rId2"/>
              </a:rPr>
              <a:t>Lc</a:t>
            </a:r>
            <a:r>
              <a:rPr lang="es-ES" dirty="0">
                <a:latin typeface="Calibri" panose="020F0502020204030204" pitchFamily="34" charset="0"/>
                <a:hlinkClick r:id="rId2"/>
              </a:rPr>
              <a:t> 12.5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Lucas 12.5 (RVR60) — 5</a:t>
            </a:r>
            <a:r>
              <a:rPr lang="es-ES" dirty="0">
                <a:latin typeface="Calibri" panose="020F0502020204030204" pitchFamily="34" charset="0"/>
              </a:rPr>
              <a:t> Pero os enseñaré a quién debéis temer: Temed a aquel que después de haber quitado la vida, tiene poder de echar en el infierno; sí, os digo, a éste temed.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</a:rPr>
              <a:t>Ver también </a:t>
            </a:r>
            <a:r>
              <a:rPr lang="es-ES" dirty="0">
                <a:latin typeface="Calibri" panose="020F0502020204030204" pitchFamily="34" charset="0"/>
                <a:hlinkClick r:id="rId3"/>
              </a:rPr>
              <a:t>Mt 5.29–30</a:t>
            </a:r>
            <a:r>
              <a:rPr lang="es-ES" dirty="0">
                <a:latin typeface="Calibri" panose="020F0502020204030204" pitchFamily="34" charset="0"/>
              </a:rPr>
              <a:t> Jesucristo está usando una hipérbole oriental, sin intención de que sea literal, para acentuar la importancia; </a:t>
            </a:r>
            <a:r>
              <a:rPr lang="es-ES" dirty="0">
                <a:latin typeface="Calibri" panose="020F0502020204030204" pitchFamily="34" charset="0"/>
                <a:hlinkClick r:id="rId4"/>
              </a:rPr>
              <a:t>Mt 13.40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Mateo 5.29–30 (RVR60) — 29</a:t>
            </a:r>
            <a:r>
              <a:rPr lang="es-ES" dirty="0">
                <a:latin typeface="Calibri" panose="020F0502020204030204" pitchFamily="34" charset="0"/>
              </a:rPr>
              <a:t> Por tanto, si tu ojo derecho te es ocasión de caer, sácalo, y échalo de ti; pues mejor te es que se pierda uno de tus miembros, y no que todo tu cuerpo sea echado al infierno.</a:t>
            </a:r>
            <a:r>
              <a:rPr lang="es-ES" b="1" dirty="0">
                <a:latin typeface="Calibri" panose="020F0502020204030204" pitchFamily="34" charset="0"/>
              </a:rPr>
              <a:t>30</a:t>
            </a:r>
            <a:r>
              <a:rPr lang="es-ES" dirty="0">
                <a:latin typeface="Calibri" panose="020F0502020204030204" pitchFamily="34" charset="0"/>
              </a:rPr>
              <a:t> Y si tu mano derecha te es ocasión de caer, córtala, y échala de ti; pues mejor te es que se pierda uno de tus miembros, y no que todo tu cuerpo sea echado al infierno.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Mateo 13.40 (RVR60) — 40</a:t>
            </a:r>
            <a:r>
              <a:rPr lang="es-ES" dirty="0">
                <a:latin typeface="Calibri" panose="020F0502020204030204" pitchFamily="34" charset="0"/>
              </a:rPr>
              <a:t> De manera que como se arranca la cizaña, y se quema en el fuego, así será en el fin de este siglo.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7621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51C3-587D-4375-A248-FA89F7A6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Calibri" panose="020F0502020204030204" pitchFamily="34" charset="0"/>
              </a:rPr>
              <a:t>EN  EL FIN LOS VIVOS EN CRISTO NO VERAN LA MUERTE</a:t>
            </a:r>
            <a:endParaRPr lang="es-MX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712D8-B2BE-4CFB-B24B-C1AB2897C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34958" y="1690688"/>
            <a:ext cx="12443861" cy="5057982"/>
          </a:xfrm>
        </p:spPr>
        <p:txBody>
          <a:bodyPr>
            <a:normAutofit fontScale="92500" lnSpcReduction="100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Tesalonicenses 4.15–17 </a:t>
            </a:r>
            <a:r>
              <a:rPr lang="es-ES" dirty="0">
                <a:latin typeface="Calibri" panose="020F0502020204030204" pitchFamily="34" charset="0"/>
              </a:rPr>
              <a:t>Por lo cual os decimos esto en palabra del Señor: que nosotros que vivimos, que habremos quedado hasta la venida del Señor, no precederemos a los que durmieron.</a:t>
            </a:r>
            <a:r>
              <a:rPr lang="es-ES" b="1" dirty="0">
                <a:latin typeface="Calibri" panose="020F0502020204030204" pitchFamily="34" charset="0"/>
              </a:rPr>
              <a:t>16</a:t>
            </a:r>
            <a:r>
              <a:rPr lang="es-ES" dirty="0">
                <a:latin typeface="Calibri" panose="020F0502020204030204" pitchFamily="34" charset="0"/>
              </a:rPr>
              <a:t> Porque el Señor mismo con voz de mando, con voz de arcángel, y con trompeta de Dios, descenderá del cielo; y los muertos en Cristo resucitarán primero.</a:t>
            </a:r>
            <a:r>
              <a:rPr lang="es-ES" b="1" dirty="0">
                <a:latin typeface="Calibri" panose="020F0502020204030204" pitchFamily="34" charset="0"/>
              </a:rPr>
              <a:t>17</a:t>
            </a:r>
            <a:r>
              <a:rPr lang="es-ES" dirty="0">
                <a:latin typeface="Calibri" panose="020F0502020204030204" pitchFamily="34" charset="0"/>
              </a:rPr>
              <a:t> Luego nosotros los que vivimos, los que hayamos quedado, seremos arrebatados juntamente con ellos en las nubes para recibir al Señor en el aire, y así estaremos siempre con el Señor.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Corintios 15.51–52 </a:t>
            </a:r>
            <a:r>
              <a:rPr lang="es-ES" dirty="0">
                <a:latin typeface="Calibri" panose="020F0502020204030204" pitchFamily="34" charset="0"/>
              </a:rPr>
              <a:t>He aquí, os digo un misterio: No todos dormiremos; pero todos seremos transformados, </a:t>
            </a:r>
            <a:r>
              <a:rPr lang="es-ES" b="1" dirty="0">
                <a:latin typeface="Calibri" panose="020F0502020204030204" pitchFamily="34" charset="0"/>
              </a:rPr>
              <a:t>52</a:t>
            </a:r>
            <a:r>
              <a:rPr lang="es-ES" dirty="0">
                <a:latin typeface="Calibri" panose="020F0502020204030204" pitchFamily="34" charset="0"/>
              </a:rPr>
              <a:t> en un momento, en un abrir y cerrar de ojos, a la final trompeta; porque se tocará la trompeta, y los muertos serán resucitados incorruptibles, y nosotros seremos transformados.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4013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88E08-119E-4F4C-98B9-C1EA4EE1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55EA5-9E5A-4340-B19C-200E246B5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El juicio es encomendado a Jesucristo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 err="1">
                <a:latin typeface="Calibri" panose="020F0502020204030204" pitchFamily="34" charset="0"/>
                <a:hlinkClick r:id="rId2"/>
              </a:rPr>
              <a:t>Jn</a:t>
            </a:r>
            <a:r>
              <a:rPr lang="es-ES" dirty="0">
                <a:latin typeface="Calibri" panose="020F0502020204030204" pitchFamily="34" charset="0"/>
                <a:hlinkClick r:id="rId2"/>
              </a:rPr>
              <a:t> 5.22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Juan 5.22 (RVR60) — 22</a:t>
            </a:r>
            <a:r>
              <a:rPr lang="es-ES" dirty="0">
                <a:latin typeface="Calibri" panose="020F0502020204030204" pitchFamily="34" charset="0"/>
              </a:rPr>
              <a:t> Porque el Padre a nadie juzga, sino que todo el juicio dio al Hijo,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</a:rPr>
              <a:t>Ver también </a:t>
            </a:r>
            <a:r>
              <a:rPr lang="es-ES" dirty="0" err="1">
                <a:latin typeface="Calibri" panose="020F0502020204030204" pitchFamily="34" charset="0"/>
                <a:hlinkClick r:id="rId3"/>
              </a:rPr>
              <a:t>Hch</a:t>
            </a:r>
            <a:r>
              <a:rPr lang="es-ES" dirty="0">
                <a:latin typeface="Calibri" panose="020F0502020204030204" pitchFamily="34" charset="0"/>
                <a:hlinkClick r:id="rId3"/>
              </a:rPr>
              <a:t> 10.42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 err="1">
                <a:latin typeface="Calibri" panose="020F0502020204030204" pitchFamily="34" charset="0"/>
                <a:hlinkClick r:id="rId4"/>
              </a:rPr>
              <a:t>Hch</a:t>
            </a:r>
            <a:r>
              <a:rPr lang="es-ES" dirty="0">
                <a:latin typeface="Calibri" panose="020F0502020204030204" pitchFamily="34" charset="0"/>
                <a:hlinkClick r:id="rId4"/>
              </a:rPr>
              <a:t> 17.31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 err="1">
                <a:latin typeface="Calibri" panose="020F0502020204030204" pitchFamily="34" charset="0"/>
                <a:hlinkClick r:id="rId5"/>
              </a:rPr>
              <a:t>Ap</a:t>
            </a:r>
            <a:r>
              <a:rPr lang="es-ES" dirty="0">
                <a:latin typeface="Calibri" panose="020F0502020204030204" pitchFamily="34" charset="0"/>
                <a:hlinkClick r:id="rId5"/>
              </a:rPr>
              <a:t> 1.18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Hechos de los Apóstoles 10.42 (RVR60) — 42</a:t>
            </a:r>
            <a:r>
              <a:rPr lang="es-ES" dirty="0">
                <a:latin typeface="Calibri" panose="020F0502020204030204" pitchFamily="34" charset="0"/>
              </a:rPr>
              <a:t> Y nos mandó que predicásemos al pueblo, y testificásemos que él es el que Dios ha puesto por Juez de vivos y muertos.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Hechos de los Apóstoles 17.31 (RVR60) — 31</a:t>
            </a:r>
            <a:r>
              <a:rPr lang="es-ES" dirty="0">
                <a:latin typeface="Calibri" panose="020F0502020204030204" pitchFamily="34" charset="0"/>
              </a:rPr>
              <a:t> por cuanto ha establecido un día en el cual juzgará al mundo con justicia, por aquel varón a quien designó, dando fe a todos con haberle levantado de los muertos.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1.18 (RVR60) — 18</a:t>
            </a:r>
            <a:r>
              <a:rPr lang="es-ES" dirty="0">
                <a:latin typeface="Calibri" panose="020F0502020204030204" pitchFamily="34" charset="0"/>
              </a:rPr>
              <a:t> y el que vivo, y estuve muerto; mas he aquí que vivo por los siglos de los siglos, amén. Y tengo las llaves de la muerte y del Hades.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7997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AAB98-0B9C-4E62-B78C-BBD21E02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E673-EC20-413B-B5C4-5386E679E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Los que no respondan con fe a Cristo serán condenados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 err="1">
                <a:latin typeface="Calibri" panose="020F0502020204030204" pitchFamily="34" charset="0"/>
                <a:hlinkClick r:id="rId2"/>
              </a:rPr>
              <a:t>Jn</a:t>
            </a:r>
            <a:r>
              <a:rPr lang="es-ES" dirty="0">
                <a:latin typeface="Calibri" panose="020F0502020204030204" pitchFamily="34" charset="0"/>
                <a:hlinkClick r:id="rId2"/>
              </a:rPr>
              <a:t> 12.48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Juan 12.48 (RVR60) — 48</a:t>
            </a:r>
            <a:r>
              <a:rPr lang="es-ES" dirty="0">
                <a:latin typeface="Calibri" panose="020F0502020204030204" pitchFamily="34" charset="0"/>
              </a:rPr>
              <a:t> El que me rechaza, y no recibe mis palabras, tiene quien le juzgue; la palabra que he hablado, ella le juzgará en el día postrero.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dirty="0">
                <a:latin typeface="Calibri" panose="020F0502020204030204" pitchFamily="34" charset="0"/>
              </a:rPr>
              <a:t>Ver también </a:t>
            </a:r>
            <a:r>
              <a:rPr lang="es-ES" dirty="0">
                <a:latin typeface="Calibri" panose="020F0502020204030204" pitchFamily="34" charset="0"/>
                <a:hlinkClick r:id="rId3"/>
              </a:rPr>
              <a:t>2 Tes 1.7–8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>
                <a:latin typeface="Calibri" panose="020F0502020204030204" pitchFamily="34" charset="0"/>
                <a:hlinkClick r:id="rId4"/>
              </a:rPr>
              <a:t>2 P 3.7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 err="1">
                <a:latin typeface="Calibri" panose="020F0502020204030204" pitchFamily="34" charset="0"/>
                <a:hlinkClick r:id="rId5"/>
              </a:rPr>
              <a:t>Jud</a:t>
            </a:r>
            <a:r>
              <a:rPr lang="es-ES" dirty="0">
                <a:latin typeface="Calibri" panose="020F0502020204030204" pitchFamily="34" charset="0"/>
                <a:hlinkClick r:id="rId5"/>
              </a:rPr>
              <a:t> 15</a:t>
            </a:r>
            <a:r>
              <a:rPr lang="es-ES" dirty="0">
                <a:latin typeface="Calibri" panose="020F0502020204030204" pitchFamily="34" charset="0"/>
              </a:rPr>
              <a:t>; </a:t>
            </a:r>
            <a:r>
              <a:rPr lang="es-ES" dirty="0" err="1">
                <a:latin typeface="Calibri" panose="020F0502020204030204" pitchFamily="34" charset="0"/>
                <a:hlinkClick r:id="rId6"/>
              </a:rPr>
              <a:t>Ap</a:t>
            </a:r>
            <a:r>
              <a:rPr lang="es-ES" dirty="0">
                <a:latin typeface="Calibri" panose="020F0502020204030204" pitchFamily="34" charset="0"/>
                <a:hlinkClick r:id="rId6"/>
              </a:rPr>
              <a:t> 20.15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2 Tesalonicenses 1.7–8 (RVR60) — 7</a:t>
            </a:r>
            <a:r>
              <a:rPr lang="es-ES" dirty="0">
                <a:latin typeface="Calibri" panose="020F0502020204030204" pitchFamily="34" charset="0"/>
              </a:rPr>
              <a:t> y a vosotros que sois atribulados, daros reposo con nosotros, cuando se manifieste el Señor Jesús desde el cielo con los ángeles de su poder, </a:t>
            </a:r>
            <a:r>
              <a:rPr lang="es-ES" b="1" dirty="0">
                <a:latin typeface="Calibri" panose="020F0502020204030204" pitchFamily="34" charset="0"/>
              </a:rPr>
              <a:t>8</a:t>
            </a:r>
            <a:r>
              <a:rPr lang="es-ES" dirty="0">
                <a:latin typeface="Calibri" panose="020F0502020204030204" pitchFamily="34" charset="0"/>
              </a:rPr>
              <a:t> en llama de fuego, para dar retribución a los que no conocieron a Dios, ni obedecen al evangelio de nuestro Señor Jesucristo;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2 Pedro 3.7 (RVR60) — 7</a:t>
            </a:r>
            <a:r>
              <a:rPr lang="es-ES" dirty="0">
                <a:latin typeface="Calibri" panose="020F0502020204030204" pitchFamily="34" charset="0"/>
              </a:rPr>
              <a:t> pero los cielos y la tierra que existen ahora, están reservados por la misma palabra, guardados para el fuego en el día del juicio y de la perdición de los hombres impíos.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Judas 15 (RVR60) — 15</a:t>
            </a:r>
            <a:r>
              <a:rPr lang="es-ES" dirty="0">
                <a:latin typeface="Calibri" panose="020F0502020204030204" pitchFamily="34" charset="0"/>
              </a:rPr>
              <a:t> para hacer juicio contra todos, y dejar convictos a todos los impíos de todas sus obras impías que han hecho impíamente, y de todas las cosas duras que los pecadores impíos han hablado contra él.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20.15 (RVR60) — 15</a:t>
            </a:r>
            <a:r>
              <a:rPr lang="es-ES" dirty="0">
                <a:latin typeface="Calibri" panose="020F0502020204030204" pitchFamily="34" charset="0"/>
              </a:rPr>
              <a:t> Y el que no se halló inscrito en el libro de la vida fue lanzado al lago de fuego.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620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D758-3B7B-424B-8338-9DB90E00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Calibri" panose="020F0502020204030204" pitchFamily="34" charset="0"/>
              </a:rPr>
              <a:t>Muerte Física</a:t>
            </a:r>
            <a:r>
              <a:rPr lang="es-ES" dirty="0">
                <a:latin typeface="Calibri" panose="020F0502020204030204" pitchFamily="34" charset="0"/>
              </a:rPr>
              <a:t> </a:t>
            </a:r>
            <a:br>
              <a:rPr lang="es-ES" dirty="0">
                <a:latin typeface="Calibri" panose="020F0502020204030204" pitchFamily="34" charset="0"/>
              </a:rPr>
            </a:b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3D5AE-0480-45F6-B770-DA208F822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3127" y="1690688"/>
            <a:ext cx="12303868" cy="4351338"/>
          </a:xfrm>
        </p:spPr>
        <p:txBody>
          <a:bodyPr>
            <a:normAutofit lnSpcReduction="100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Job 30.23 </a:t>
            </a:r>
            <a:r>
              <a:rPr lang="es-ES" dirty="0">
                <a:latin typeface="Calibri" panose="020F0502020204030204" pitchFamily="34" charset="0"/>
              </a:rPr>
              <a:t>Porque yo sé que me conduces a la muerte, Y a la casa determinada a todo viviente.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2º Samuel 14.14 </a:t>
            </a:r>
            <a:r>
              <a:rPr lang="es-ES" dirty="0">
                <a:latin typeface="Calibri" panose="020F0502020204030204" pitchFamily="34" charset="0"/>
              </a:rPr>
              <a:t>Porque de cierto morimos, y somos como aguas derramadas por tierra, que no pueden volver a recogerse; ni Dios quita la vida, sino que provee medios para no alejar de sí al desterrado.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Romanos 5.12 </a:t>
            </a:r>
            <a:r>
              <a:rPr lang="es-ES" dirty="0">
                <a:latin typeface="Calibri" panose="020F0502020204030204" pitchFamily="34" charset="0"/>
              </a:rPr>
              <a:t>Por tanto, como el pecado entró en el mundo por un hombre, y por el pecado la muerte, así la muerte pasó a todos los hombres, por cuanto todos pecaron.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003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2AE99-B27E-4295-B392-6F3AFA09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Calibri" panose="020F0502020204030204" pitchFamily="34" charset="0"/>
              </a:rPr>
              <a:t>La Brevedad de la Vida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105D-D8F5-47D2-A91A-50A2C329E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89043" y="1690688"/>
            <a:ext cx="12042843" cy="4351338"/>
          </a:xfrm>
        </p:spPr>
        <p:txBody>
          <a:bodyPr>
            <a:normAutofit fontScale="85000" lnSpcReduction="100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Eclesiastés 8.8 </a:t>
            </a:r>
            <a:r>
              <a:rPr lang="es-ES" dirty="0">
                <a:latin typeface="Calibri" panose="020F0502020204030204" pitchFamily="34" charset="0"/>
              </a:rPr>
              <a:t>No hay hombre que tenga potestad sobre el espíritu para retener el espíritu, ni potestad sobre el día de la muerte; y no valen armas en tal guerra, ni la impiedad librará al que la posee.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Salmo 90.10 </a:t>
            </a:r>
            <a:r>
              <a:rPr lang="es-ES" dirty="0">
                <a:latin typeface="Calibri" panose="020F0502020204030204" pitchFamily="34" charset="0"/>
              </a:rPr>
              <a:t>Los días de nuestra edad son setenta años; Y si en los más robustos son ochenta años, Con todo, su fortaleza es molestia y trabajo, Porque pronto pasan, y volamos.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Mateo 6.27 </a:t>
            </a:r>
            <a:r>
              <a:rPr lang="es-ES" dirty="0">
                <a:latin typeface="Calibri" panose="020F0502020204030204" pitchFamily="34" charset="0"/>
              </a:rPr>
              <a:t>¿Y quién de vosotros podrá, por mucho que se afane, añadir a su estatura un codo?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Santiago 4.14 </a:t>
            </a:r>
            <a:r>
              <a:rPr lang="es-ES" dirty="0">
                <a:latin typeface="Calibri" panose="020F0502020204030204" pitchFamily="34" charset="0"/>
              </a:rPr>
              <a:t>cuando no sabéis lo que será mañana. Porque ¿qué es vuestra vida? Ciertamente es neblina que se aparece por un poco de tiempo, y luego se desvanece.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00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3BA8-B8D2-48EE-8A0F-B62CC02D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Calibri" panose="020F0502020204030204" pitchFamily="34" charset="0"/>
              </a:rPr>
              <a:t>Un Dormir Donde el Alma no Duerme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A425-CA7A-42B6-872F-68C52A3B9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3128" y="1990995"/>
            <a:ext cx="12537331" cy="4351338"/>
          </a:xfrm>
        </p:spPr>
        <p:txBody>
          <a:bodyPr>
            <a:normAutofit fontScale="85000" lnSpcReduction="200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Juan 11.11–13 </a:t>
            </a:r>
            <a:r>
              <a:rPr lang="es-ES" dirty="0">
                <a:latin typeface="Calibri" panose="020F0502020204030204" pitchFamily="34" charset="0"/>
              </a:rPr>
              <a:t>Dicho esto, les dijo después: Nuestro amigo Lázaro duerme; mas voy para despertarle. </a:t>
            </a:r>
            <a:r>
              <a:rPr lang="es-ES" b="1" dirty="0">
                <a:latin typeface="Calibri" panose="020F0502020204030204" pitchFamily="34" charset="0"/>
              </a:rPr>
              <a:t>12</a:t>
            </a:r>
            <a:r>
              <a:rPr lang="es-ES" dirty="0">
                <a:latin typeface="Calibri" panose="020F0502020204030204" pitchFamily="34" charset="0"/>
              </a:rPr>
              <a:t> Dijeron entonces sus discípulos: Señor, si duerme, sanará. </a:t>
            </a:r>
            <a:r>
              <a:rPr lang="es-ES" b="1" dirty="0">
                <a:latin typeface="Calibri" panose="020F0502020204030204" pitchFamily="34" charset="0"/>
              </a:rPr>
              <a:t>13</a:t>
            </a:r>
            <a:r>
              <a:rPr lang="es-ES" dirty="0">
                <a:latin typeface="Calibri" panose="020F0502020204030204" pitchFamily="34" charset="0"/>
              </a:rPr>
              <a:t> Pero Jesús decía esto de la muerte de Lázaro; y ellos pensaron que hablaba del reposar del sueño.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Marcos 5.39 </a:t>
            </a:r>
            <a:r>
              <a:rPr lang="es-ES" dirty="0">
                <a:latin typeface="Calibri" panose="020F0502020204030204" pitchFamily="34" charset="0"/>
              </a:rPr>
              <a:t>Y entrando, les dijo: ¿Por qué alborotáis y lloráis? La niña no está muerta, sino duerme.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Hechos de los Apóstoles 13.36 </a:t>
            </a:r>
            <a:r>
              <a:rPr lang="es-ES" dirty="0">
                <a:latin typeface="Calibri" panose="020F0502020204030204" pitchFamily="34" charset="0"/>
              </a:rPr>
              <a:t>Porque a la verdad David, habiendo servido a su propia generación según la voluntad de Dios, durmió, y fue reunido con sus padres, y vio corrupción.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1 Corintios 15.6 </a:t>
            </a:r>
            <a:r>
              <a:rPr lang="es-ES" dirty="0">
                <a:latin typeface="Calibri" panose="020F0502020204030204" pitchFamily="34" charset="0"/>
              </a:rPr>
              <a:t>Después apareció a más de quinientos hermanos a la vez, de los cuales muchos viven aún, y otros ya duermen.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733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4B6F1-66B0-413C-BBE3-174C7CF5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latin typeface="Calibri" panose="020F0502020204030204" pitchFamily="34" charset="0"/>
              </a:rPr>
              <a:t>La Muerte Espiritual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F4851-5179-4608-B2AC-E4CD89330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69588" y="2334638"/>
            <a:ext cx="12023388" cy="4158236"/>
          </a:xfrm>
        </p:spPr>
        <p:txBody>
          <a:bodyPr>
            <a:normAutofit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Romanos 6.23 </a:t>
            </a:r>
            <a:r>
              <a:rPr lang="es-ES" dirty="0">
                <a:latin typeface="Calibri" panose="020F0502020204030204" pitchFamily="34" charset="0"/>
              </a:rPr>
              <a:t>Porque la paga del pecado es muerte, mas la dádiva de Dios es vida eterna en Cristo Jesús Señor nuestro.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Proverbios 11.19 </a:t>
            </a:r>
            <a:r>
              <a:rPr lang="es-ES" dirty="0">
                <a:latin typeface="Calibri" panose="020F0502020204030204" pitchFamily="34" charset="0"/>
              </a:rPr>
              <a:t>Como la justicia conduce a la vida, Así el que sigue el mal lo hace para su muerte.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Romanos 5.12 </a:t>
            </a:r>
            <a:r>
              <a:rPr lang="es-ES" dirty="0">
                <a:latin typeface="Calibri" panose="020F0502020204030204" pitchFamily="34" charset="0"/>
              </a:rPr>
              <a:t>Por tanto, como el pecado entró en el mundo por un hombre, y por el pecado la muerte, así la muerte pasó a todos los hombres, por cuanto todos pecaron.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010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9EE84-C867-4C1C-AFF1-2399E7BF7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Calibri" panose="020F0502020204030204" pitchFamily="34" charset="0"/>
              </a:rPr>
              <a:t>La Segunda Venida de Jesucristo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EB882-50BC-4314-9BAE-418BF8996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54811" y="2019332"/>
            <a:ext cx="12791097" cy="4351338"/>
          </a:xfrm>
        </p:spPr>
        <p:txBody>
          <a:bodyPr>
            <a:normAutofit fontScale="77500" lnSpcReduction="200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Hechos de los Apóstoles 1.11 </a:t>
            </a:r>
            <a:r>
              <a:rPr lang="es-ES" dirty="0">
                <a:latin typeface="Calibri" panose="020F0502020204030204" pitchFamily="34" charset="0"/>
              </a:rPr>
              <a:t>los cuales también les dijeron: Varones galileos, ¿por qué estáis mirando al cielo? Este mismo Jesús, que ha sido tomado de vosotros al cielo, así vendrá como le habéis visto ir al cielo.</a:t>
            </a:r>
          </a:p>
          <a:p>
            <a:pPr lvl="2"/>
            <a:r>
              <a:rPr lang="es-ES" sz="2600" b="1" dirty="0">
                <a:latin typeface="Arial" panose="020B0604020202020204" pitchFamily="34" charset="0"/>
                <a:cs typeface="Arial" panose="020B0604020202020204" pitchFamily="34" charset="0"/>
              </a:rPr>
              <a:t>1 Tesalonicenses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es-ES" sz="2900" dirty="0"/>
              <a:t>Pero acerca de los tiempos y de las ocasiones, no tenéis necesidad, hermanos, de que yo os escriba. </a:t>
            </a:r>
            <a:r>
              <a:rPr lang="es-ES" sz="2900" b="1" baseline="30000" dirty="0"/>
              <a:t>2 </a:t>
            </a:r>
            <a:r>
              <a:rPr lang="es-ES" sz="2900" dirty="0"/>
              <a:t>Porque vosotros sabéis perfectamente que el día del Señor vendrá así como ladrón en la noche; </a:t>
            </a:r>
            <a:r>
              <a:rPr lang="es-ES" sz="2900" b="1" baseline="30000" dirty="0"/>
              <a:t>3 </a:t>
            </a:r>
            <a:r>
              <a:rPr lang="es-ES" sz="2900" dirty="0"/>
              <a:t>que cuando digan: Paz y seguridad, entonces vendrá sobre ellos destrucción repentina, como los dolores a la mujer encinta, y no escaparán.</a:t>
            </a:r>
            <a:endParaRPr lang="es-ES" dirty="0">
              <a:latin typeface="Calibri" panose="020F0502020204030204" pitchFamily="34" charset="0"/>
            </a:endParaRP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Hebreos 9.28 </a:t>
            </a:r>
            <a:r>
              <a:rPr lang="es-ES" dirty="0">
                <a:latin typeface="Calibri" panose="020F0502020204030204" pitchFamily="34" charset="0"/>
              </a:rPr>
              <a:t>así también Cristo fue ofrecido una sola vez para llevar los pecados de muchos; y aparecerá por segunda vez, sin relación con el pecado, para salvar a los que le esperan. </a:t>
            </a:r>
          </a:p>
          <a:p>
            <a:pPr marL="1219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Apocalipsis 16.15 (RVR60) — 15</a:t>
            </a:r>
            <a:r>
              <a:rPr lang="es-ES" dirty="0">
                <a:latin typeface="Calibri" panose="020F0502020204030204" pitchFamily="34" charset="0"/>
              </a:rPr>
              <a:t> He aquí, yo vengo como ladrón. Bienaventurado el que vela, y guarda sus ropas, para que no ande desnudo, y vean su vergüenza.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831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E78DA-4D12-468C-AC1B-6728DFDC7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Calibri" panose="020F0502020204030204" pitchFamily="34" charset="0"/>
              </a:rPr>
              <a:t>La Resurrección de los Muertos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21B00-C242-4330-ABAD-BDD491386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45852" y="1854807"/>
            <a:ext cx="11799651" cy="4638067"/>
          </a:xfrm>
        </p:spPr>
        <p:txBody>
          <a:bodyPr>
            <a:normAutofit fontScale="92500" lnSpcReduction="20000"/>
          </a:bodyPr>
          <a:lstStyle/>
          <a:p>
            <a:pPr marL="609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Todos serán resucitados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Juan 5.28–29 </a:t>
            </a:r>
            <a:r>
              <a:rPr lang="es-ES" dirty="0">
                <a:latin typeface="Calibri" panose="020F0502020204030204" pitchFamily="34" charset="0"/>
              </a:rPr>
              <a:t>No os maravilléis de esto; porque vendrá hora cuando todos los que están en los sepulcros oirán su voz; </a:t>
            </a:r>
            <a:r>
              <a:rPr lang="es-ES" b="1" dirty="0">
                <a:latin typeface="Calibri" panose="020F0502020204030204" pitchFamily="34" charset="0"/>
              </a:rPr>
              <a:t>29</a:t>
            </a:r>
            <a:r>
              <a:rPr lang="es-ES" dirty="0">
                <a:latin typeface="Calibri" panose="020F0502020204030204" pitchFamily="34" charset="0"/>
              </a:rPr>
              <a:t> y los que hicieron lo bueno, saldrán a resurrección de vida; mas los que hicieron lo malo, a resurrección de condenación.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Daniel 12.2 </a:t>
            </a:r>
            <a:r>
              <a:rPr lang="es-ES" dirty="0">
                <a:latin typeface="Calibri" panose="020F0502020204030204" pitchFamily="34" charset="0"/>
              </a:rPr>
              <a:t>Y muchos de los que duermen en el polvo de la tierra serán despertados, unos para vida eterna, y otros para vergüenza y confusión perpetua.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</a:rPr>
              <a:t>Hechos de los Apóstoles 24.15 </a:t>
            </a:r>
            <a:r>
              <a:rPr lang="es-ES" dirty="0">
                <a:latin typeface="Calibri" panose="020F0502020204030204" pitchFamily="34" charset="0"/>
              </a:rPr>
              <a:t>teniendo esperanza en Dios, la cual ellos también abrigan, de que ha de haber resurrección de los muertos, así de justos como de injustos.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9140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858A-8CD0-4CB7-A7AA-7AFBA54E3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8118"/>
          </a:xfrm>
        </p:spPr>
        <p:txBody>
          <a:bodyPr>
            <a:normAutofit/>
          </a:bodyPr>
          <a:lstStyle/>
          <a:p>
            <a:r>
              <a:rPr lang="es-ES" b="1" dirty="0">
                <a:latin typeface="Calibri" panose="020F0502020204030204" pitchFamily="34" charset="0"/>
              </a:rPr>
              <a:t>La Separación de Buenos y Malos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59DA3-A625-45F6-BBB5-CFED7D1BE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96957" y="1371600"/>
            <a:ext cx="12483547" cy="5486400"/>
          </a:xfrm>
        </p:spPr>
        <p:txBody>
          <a:bodyPr>
            <a:normAutofit fontScale="40000" lnSpcReduction="20000"/>
          </a:bodyPr>
          <a:lstStyle/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4500" b="1" dirty="0">
                <a:latin typeface="Calibri" panose="020F0502020204030204" pitchFamily="34" charset="0"/>
              </a:rPr>
              <a:t>Mateo 16.27 </a:t>
            </a:r>
            <a:r>
              <a:rPr lang="es-ES" sz="4500" dirty="0">
                <a:latin typeface="Calibri" panose="020F0502020204030204" pitchFamily="34" charset="0"/>
              </a:rPr>
              <a:t>Porque el Hijo del Hombre vendrá en la gloria de su Padre con sus ángeles, y entonces pagará a cada uno conforme a sus obras.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4500" b="1" dirty="0">
                <a:latin typeface="Calibri" panose="020F0502020204030204" pitchFamily="34" charset="0"/>
              </a:rPr>
              <a:t>Mateo 25.31–32  </a:t>
            </a:r>
            <a:r>
              <a:rPr lang="es-ES" sz="4500" dirty="0">
                <a:latin typeface="Calibri" panose="020F0502020204030204" pitchFamily="34" charset="0"/>
              </a:rPr>
              <a:t>Cuando el Hijo del Hombre venga en su gloria, y todos los santos ángeles con él, entonces se sentará en su trono de gloria, </a:t>
            </a:r>
            <a:r>
              <a:rPr lang="es-ES" sz="4500" b="1" dirty="0">
                <a:latin typeface="Calibri" panose="020F0502020204030204" pitchFamily="34" charset="0"/>
              </a:rPr>
              <a:t>32</a:t>
            </a:r>
            <a:r>
              <a:rPr lang="es-ES" sz="4500" dirty="0">
                <a:latin typeface="Calibri" panose="020F0502020204030204" pitchFamily="34" charset="0"/>
              </a:rPr>
              <a:t> y serán reunidas delante de él todas las naciones; y apartará los unos de los otros, como aparta el pastor las ovejas de los cabritos.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4500" b="1" dirty="0">
                <a:latin typeface="Calibri" panose="020F0502020204030204" pitchFamily="34" charset="0"/>
              </a:rPr>
              <a:t>1 Corintios 4.5  </a:t>
            </a:r>
            <a:r>
              <a:rPr lang="es-ES" sz="4500" dirty="0">
                <a:latin typeface="Calibri" panose="020F0502020204030204" pitchFamily="34" charset="0"/>
              </a:rPr>
              <a:t>Así que, no juzguéis nada antes de tiempo, hasta que venga el Señor, el cual aclarará también lo oculto de las tinieblas, y manifestará las intenciones de los corazones; y entonces cada uno recibirá su alabanza de Dios.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4500" b="1" dirty="0">
                <a:latin typeface="Calibri" panose="020F0502020204030204" pitchFamily="34" charset="0"/>
              </a:rPr>
              <a:t>1 Tesalonicenses 4.16–17 </a:t>
            </a:r>
            <a:r>
              <a:rPr lang="es-ES" sz="4500" dirty="0">
                <a:latin typeface="Calibri" panose="020F0502020204030204" pitchFamily="34" charset="0"/>
              </a:rPr>
              <a:t>Porque el Señor mismo con voz de mando, con voz de arcángel, y con trompeta de Dios, descenderá del cielo; y los muertos en Cristo resucitarán primero.</a:t>
            </a:r>
            <a:r>
              <a:rPr lang="es-ES" sz="4500" b="1" dirty="0">
                <a:latin typeface="Calibri" panose="020F0502020204030204" pitchFamily="34" charset="0"/>
              </a:rPr>
              <a:t>17</a:t>
            </a:r>
            <a:r>
              <a:rPr lang="es-ES" sz="4500" dirty="0">
                <a:latin typeface="Calibri" panose="020F0502020204030204" pitchFamily="34" charset="0"/>
              </a:rPr>
              <a:t> Luego nosotros los que vivimos, los que hayamos quedado, seremos arrebatados juntamente con ellos en las nubes para recibir al Señor en el aire, y así estaremos siempre con el Señor.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4500" b="1" dirty="0">
                <a:latin typeface="Calibri" panose="020F0502020204030204" pitchFamily="34" charset="0"/>
              </a:rPr>
              <a:t>1 Pedro 5.4  </a:t>
            </a:r>
            <a:r>
              <a:rPr lang="es-ES" sz="4500" dirty="0">
                <a:latin typeface="Calibri" panose="020F0502020204030204" pitchFamily="34" charset="0"/>
              </a:rPr>
              <a:t>Y cuando aparezca el Príncipe de los pastores, vosotros recibiréis la corona incorruptible de gloria. </a:t>
            </a:r>
          </a:p>
          <a:p>
            <a:pPr marL="1219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4500" b="1" dirty="0">
                <a:latin typeface="Calibri" panose="020F0502020204030204" pitchFamily="34" charset="0"/>
              </a:rPr>
              <a:t>Judas 14–15 </a:t>
            </a:r>
            <a:r>
              <a:rPr lang="es-ES" sz="4500" dirty="0">
                <a:latin typeface="Calibri" panose="020F0502020204030204" pitchFamily="34" charset="0"/>
              </a:rPr>
              <a:t>De éstos también profetizó Enoc, séptimo desde Adán, diciendo: He aquí, vino el Señor con sus santas decenas de millares, </a:t>
            </a:r>
            <a:r>
              <a:rPr lang="es-ES" sz="4500" b="1" dirty="0">
                <a:latin typeface="Calibri" panose="020F0502020204030204" pitchFamily="34" charset="0"/>
              </a:rPr>
              <a:t>15</a:t>
            </a:r>
            <a:r>
              <a:rPr lang="es-ES" sz="4500" dirty="0">
                <a:latin typeface="Calibri" panose="020F0502020204030204" pitchFamily="34" charset="0"/>
              </a:rPr>
              <a:t> para hacer juicio contra todos, y dejar convictos a todos los impíos de todas sus obras impías que han hecho impíamente, y de todas las cosas duras que los pecadores impíos han hablado contra él. </a:t>
            </a:r>
          </a:p>
          <a:p>
            <a:pPr marL="9906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s-ES" sz="9000" dirty="0">
                <a:latin typeface="Calibri" panose="020F0502020204030204" pitchFamily="34" charset="0"/>
              </a:rPr>
              <a:t>¡ENTONCES!</a:t>
            </a:r>
          </a:p>
          <a:p>
            <a:endParaRPr lang="es-MX" dirty="0"/>
          </a:p>
        </p:txBody>
      </p:sp>
      <p:sp>
        <p:nvSpPr>
          <p:cNvPr id="4" name="Flecha: curvada hacia abajo 3">
            <a:extLst>
              <a:ext uri="{FF2B5EF4-FFF2-40B4-BE49-F238E27FC236}">
                <a16:creationId xmlns:a16="http://schemas.microsoft.com/office/drawing/2014/main" id="{F21E96B8-2EE6-4B97-9553-A70E33A0A82E}"/>
              </a:ext>
            </a:extLst>
          </p:cNvPr>
          <p:cNvSpPr/>
          <p:nvPr/>
        </p:nvSpPr>
        <p:spPr>
          <a:xfrm rot="561088">
            <a:off x="3225437" y="6076965"/>
            <a:ext cx="2361732" cy="4635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9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4495</Words>
  <Application>Microsoft Office PowerPoint</Application>
  <PresentationFormat>Panorámica</PresentationFormat>
  <Paragraphs>161</Paragraphs>
  <Slides>28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Aharoni</vt:lpstr>
      <vt:lpstr>Arial</vt:lpstr>
      <vt:lpstr>Arial Black</vt:lpstr>
      <vt:lpstr>Calibri</vt:lpstr>
      <vt:lpstr>Calibri Light</vt:lpstr>
      <vt:lpstr>Office Theme</vt:lpstr>
      <vt:lpstr>Las Ultimas Cosas</vt:lpstr>
      <vt:lpstr>Presentación de PowerPoint</vt:lpstr>
      <vt:lpstr>Muerte Física  </vt:lpstr>
      <vt:lpstr>La Brevedad de la Vida</vt:lpstr>
      <vt:lpstr>Un Dormir Donde el Alma no Duerme</vt:lpstr>
      <vt:lpstr>La Muerte Espiritual</vt:lpstr>
      <vt:lpstr>La Segunda Venida de Jesucristo</vt:lpstr>
      <vt:lpstr>La Resurrección de los Muertos</vt:lpstr>
      <vt:lpstr>La Separación de Buenos y Malos</vt:lpstr>
      <vt:lpstr>Los creyentes en Cristo Jesús Resucitarán Para Vida Eterna</vt:lpstr>
      <vt:lpstr>Los no Creyentes Serán Condenados  </vt:lpstr>
      <vt:lpstr>Los Creyentes Recibirán Cuerpos Incorruptibles </vt:lpstr>
      <vt:lpstr>El juicio final  </vt:lpstr>
      <vt:lpstr>El Cielo</vt:lpstr>
      <vt:lpstr>El Infierno</vt:lpstr>
      <vt:lpstr>¿Que Hacer?</vt:lpstr>
      <vt:lpstr>“La Muerte es Ganancia”</vt:lpstr>
      <vt:lpstr>Presentación de PowerPoint</vt:lpstr>
      <vt:lpstr>Presentación de PowerPoint</vt:lpstr>
      <vt:lpstr>Presentación de PowerPoint</vt:lpstr>
      <vt:lpstr>Presentación de PowerPoint</vt:lpstr>
      <vt:lpstr>En la segunda venida de Cristo Jesús, un nuevo cielo y una nueva tierra reemplazará lo viejo </vt:lpstr>
      <vt:lpstr>Presentación de PowerPoint</vt:lpstr>
      <vt:lpstr>Presentación de PowerPoint</vt:lpstr>
      <vt:lpstr>Presentación de PowerPoint</vt:lpstr>
      <vt:lpstr>EN  EL FIN LOS VIVOS EN CRISTO NO VERAN LA MUERTE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Cosas finales</dc:title>
  <dc:creator>Andres Pong</dc:creator>
  <cp:lastModifiedBy>ADMINISTRADOR MTZ</cp:lastModifiedBy>
  <cp:revision>14</cp:revision>
  <dcterms:created xsi:type="dcterms:W3CDTF">2020-05-30T03:21:17Z</dcterms:created>
  <dcterms:modified xsi:type="dcterms:W3CDTF">2020-06-09T00:01:30Z</dcterms:modified>
</cp:coreProperties>
</file>